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4" r:id="rId2"/>
    <p:sldId id="326" r:id="rId3"/>
    <p:sldId id="278" r:id="rId4"/>
    <p:sldId id="302" r:id="rId5"/>
    <p:sldId id="329" r:id="rId6"/>
    <p:sldId id="303" r:id="rId7"/>
    <p:sldId id="305" r:id="rId8"/>
    <p:sldId id="306" r:id="rId9"/>
    <p:sldId id="330" r:id="rId10"/>
    <p:sldId id="307" r:id="rId11"/>
    <p:sldId id="308" r:id="rId12"/>
    <p:sldId id="331" r:id="rId13"/>
    <p:sldId id="309" r:id="rId14"/>
    <p:sldId id="310" r:id="rId15"/>
    <p:sldId id="318" r:id="rId16"/>
    <p:sldId id="311" r:id="rId17"/>
    <p:sldId id="320" r:id="rId18"/>
    <p:sldId id="312" r:id="rId19"/>
    <p:sldId id="322" r:id="rId20"/>
    <p:sldId id="323" r:id="rId21"/>
    <p:sldId id="313" r:id="rId22"/>
    <p:sldId id="314" r:id="rId23"/>
    <p:sldId id="317" r:id="rId24"/>
    <p:sldId id="319" r:id="rId25"/>
    <p:sldId id="315" r:id="rId26"/>
    <p:sldId id="332" r:id="rId27"/>
    <p:sldId id="316" r:id="rId28"/>
    <p:sldId id="280" r:id="rId29"/>
    <p:sldId id="281" r:id="rId30"/>
    <p:sldId id="287" r:id="rId31"/>
    <p:sldId id="327" r:id="rId32"/>
    <p:sldId id="328" r:id="rId33"/>
    <p:sldId id="282" r:id="rId34"/>
    <p:sldId id="321" r:id="rId35"/>
    <p:sldId id="297" r:id="rId36"/>
  </p:sldIdLst>
  <p:sldSz cx="9144000" cy="6858000" type="screen4x3"/>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C26"/>
    <a:srgbClr val="669900"/>
    <a:srgbClr val="FF5050"/>
    <a:srgbClr val="FF0000"/>
    <a:srgbClr val="FF9FB6"/>
    <a:srgbClr val="44C3E6"/>
    <a:srgbClr val="B4E2EA"/>
    <a:srgbClr val="3BD5EF"/>
    <a:srgbClr val="F6D40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8391" autoAdjust="0"/>
  </p:normalViewPr>
  <p:slideViewPr>
    <p:cSldViewPr>
      <p:cViewPr varScale="1">
        <p:scale>
          <a:sx n="91" d="100"/>
          <a:sy n="91" d="100"/>
        </p:scale>
        <p:origin x="223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6" y="0"/>
            <a:ext cx="2951851" cy="497126"/>
          </a:xfrm>
          <a:prstGeom prst="rect">
            <a:avLst/>
          </a:prstGeom>
        </p:spPr>
        <p:txBody>
          <a:bodyPr vert="horz" lIns="91440" tIns="45720" rIns="91440" bIns="45720" rtlCol="0"/>
          <a:lstStyle>
            <a:lvl1pPr algn="r">
              <a:defRPr sz="1200"/>
            </a:lvl1pPr>
          </a:lstStyle>
          <a:p>
            <a:fld id="{B5066186-8FD6-452E-B849-B395EEB0A3B9}" type="datetimeFigureOut">
              <a:rPr lang="en-US" smtClean="0"/>
              <a:t>4/6/2021</a:t>
            </a:fld>
            <a:endParaRPr lang="en-US"/>
          </a:p>
        </p:txBody>
      </p:sp>
      <p:sp>
        <p:nvSpPr>
          <p:cNvPr id="4" name="Slide Image Placeholder 3"/>
          <p:cNvSpPr>
            <a:spLocks noGrp="1" noRot="1" noChangeAspect="1"/>
          </p:cNvSpPr>
          <p:nvPr>
            <p:ph type="sldImg" idx="2"/>
          </p:nvPr>
        </p:nvSpPr>
        <p:spPr>
          <a:xfrm>
            <a:off x="922338" y="746125"/>
            <a:ext cx="4967287"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22694"/>
            <a:ext cx="544957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3662"/>
            <a:ext cx="2951851"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6" y="9443662"/>
            <a:ext cx="2951851" cy="497126"/>
          </a:xfrm>
          <a:prstGeom prst="rect">
            <a:avLst/>
          </a:prstGeom>
        </p:spPr>
        <p:txBody>
          <a:bodyPr vert="horz" lIns="91440" tIns="45720" rIns="91440" bIns="45720" rtlCol="0" anchor="b"/>
          <a:lstStyle>
            <a:lvl1pPr algn="r">
              <a:defRPr sz="1200"/>
            </a:lvl1pPr>
          </a:lstStyle>
          <a:p>
            <a:fld id="{94ED08A2-50B3-4961-8523-17632BF6D4A1}" type="slidenum">
              <a:rPr lang="en-US" smtClean="0"/>
              <a:t>‹#›</a:t>
            </a:fld>
            <a:endParaRPr lang="en-US"/>
          </a:p>
        </p:txBody>
      </p:sp>
    </p:spTree>
    <p:extLst>
      <p:ext uri="{BB962C8B-B14F-4D97-AF65-F5344CB8AC3E}">
        <p14:creationId xmlns:p14="http://schemas.microsoft.com/office/powerpoint/2010/main" val="143791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98B3B1-9AE2-4F77-97C9-164AE81A2983}" type="slidenum">
              <a:rPr lang="ro-RO" smtClean="0"/>
              <a:t>3</a:t>
            </a:fld>
            <a:endParaRPr lang="ro-RO"/>
          </a:p>
        </p:txBody>
      </p:sp>
    </p:spTree>
    <p:extLst>
      <p:ext uri="{BB962C8B-B14F-4D97-AF65-F5344CB8AC3E}">
        <p14:creationId xmlns:p14="http://schemas.microsoft.com/office/powerpoint/2010/main" val="922970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20</a:t>
            </a:fld>
            <a:endParaRPr lang="en-US"/>
          </a:p>
        </p:txBody>
      </p:sp>
    </p:spTree>
    <p:extLst>
      <p:ext uri="{BB962C8B-B14F-4D97-AF65-F5344CB8AC3E}">
        <p14:creationId xmlns:p14="http://schemas.microsoft.com/office/powerpoint/2010/main" val="304481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22</a:t>
            </a:fld>
            <a:endParaRPr lang="en-US"/>
          </a:p>
        </p:txBody>
      </p:sp>
    </p:spTree>
    <p:extLst>
      <p:ext uri="{BB962C8B-B14F-4D97-AF65-F5344CB8AC3E}">
        <p14:creationId xmlns:p14="http://schemas.microsoft.com/office/powerpoint/2010/main" val="301596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23</a:t>
            </a:fld>
            <a:endParaRPr lang="en-US"/>
          </a:p>
        </p:txBody>
      </p:sp>
    </p:spTree>
    <p:extLst>
      <p:ext uri="{BB962C8B-B14F-4D97-AF65-F5344CB8AC3E}">
        <p14:creationId xmlns:p14="http://schemas.microsoft.com/office/powerpoint/2010/main" val="586127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24</a:t>
            </a:fld>
            <a:endParaRPr lang="en-US"/>
          </a:p>
        </p:txBody>
      </p:sp>
    </p:spTree>
    <p:extLst>
      <p:ext uri="{BB962C8B-B14F-4D97-AF65-F5344CB8AC3E}">
        <p14:creationId xmlns:p14="http://schemas.microsoft.com/office/powerpoint/2010/main" val="2274353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26</a:t>
            </a:fld>
            <a:endParaRPr lang="en-US"/>
          </a:p>
        </p:txBody>
      </p:sp>
    </p:spTree>
    <p:extLst>
      <p:ext uri="{BB962C8B-B14F-4D97-AF65-F5344CB8AC3E}">
        <p14:creationId xmlns:p14="http://schemas.microsoft.com/office/powerpoint/2010/main" val="1151752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27</a:t>
            </a:fld>
            <a:endParaRPr lang="en-US"/>
          </a:p>
        </p:txBody>
      </p:sp>
    </p:spTree>
    <p:extLst>
      <p:ext uri="{BB962C8B-B14F-4D97-AF65-F5344CB8AC3E}">
        <p14:creationId xmlns:p14="http://schemas.microsoft.com/office/powerpoint/2010/main" val="1686522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28</a:t>
            </a:fld>
            <a:endParaRPr lang="en-US"/>
          </a:p>
        </p:txBody>
      </p:sp>
    </p:spTree>
    <p:extLst>
      <p:ext uri="{BB962C8B-B14F-4D97-AF65-F5344CB8AC3E}">
        <p14:creationId xmlns:p14="http://schemas.microsoft.com/office/powerpoint/2010/main" val="3811546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98B3B1-9AE2-4F77-97C9-164AE81A2983}" type="slidenum">
              <a:rPr lang="ro-RO" smtClean="0"/>
              <a:pPr/>
              <a:t>31</a:t>
            </a:fld>
            <a:endParaRPr lang="ro-RO"/>
          </a:p>
        </p:txBody>
      </p:sp>
    </p:spTree>
    <p:extLst>
      <p:ext uri="{BB962C8B-B14F-4D97-AF65-F5344CB8AC3E}">
        <p14:creationId xmlns:p14="http://schemas.microsoft.com/office/powerpoint/2010/main" val="978949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98B3B1-9AE2-4F77-97C9-164AE81A2983}" type="slidenum">
              <a:rPr lang="ro-RO" smtClean="0"/>
              <a:pPr/>
              <a:t>32</a:t>
            </a:fld>
            <a:endParaRPr lang="ro-RO"/>
          </a:p>
        </p:txBody>
      </p:sp>
    </p:spTree>
    <p:extLst>
      <p:ext uri="{BB962C8B-B14F-4D97-AF65-F5344CB8AC3E}">
        <p14:creationId xmlns:p14="http://schemas.microsoft.com/office/powerpoint/2010/main" val="978949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33</a:t>
            </a:fld>
            <a:endParaRPr lang="en-US"/>
          </a:p>
        </p:txBody>
      </p:sp>
    </p:spTree>
    <p:extLst>
      <p:ext uri="{BB962C8B-B14F-4D97-AF65-F5344CB8AC3E}">
        <p14:creationId xmlns:p14="http://schemas.microsoft.com/office/powerpoint/2010/main" val="11381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5</a:t>
            </a:fld>
            <a:endParaRPr lang="en-US"/>
          </a:p>
        </p:txBody>
      </p:sp>
    </p:spTree>
    <p:extLst>
      <p:ext uri="{BB962C8B-B14F-4D97-AF65-F5344CB8AC3E}">
        <p14:creationId xmlns:p14="http://schemas.microsoft.com/office/powerpoint/2010/main" val="1404967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34</a:t>
            </a:fld>
            <a:endParaRPr lang="en-US"/>
          </a:p>
        </p:txBody>
      </p:sp>
    </p:spTree>
    <p:extLst>
      <p:ext uri="{BB962C8B-B14F-4D97-AF65-F5344CB8AC3E}">
        <p14:creationId xmlns:p14="http://schemas.microsoft.com/office/powerpoint/2010/main" val="3931256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E398B3B1-9AE2-4F77-97C9-164AE81A2983}" type="slidenum">
              <a:rPr lang="ro-RO" smtClean="0"/>
              <a:t>35</a:t>
            </a:fld>
            <a:endParaRPr lang="ro-RO"/>
          </a:p>
        </p:txBody>
      </p:sp>
    </p:spTree>
    <p:extLst>
      <p:ext uri="{BB962C8B-B14F-4D97-AF65-F5344CB8AC3E}">
        <p14:creationId xmlns:p14="http://schemas.microsoft.com/office/powerpoint/2010/main" val="156390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6</a:t>
            </a:fld>
            <a:endParaRPr lang="en-US"/>
          </a:p>
        </p:txBody>
      </p:sp>
    </p:spTree>
    <p:extLst>
      <p:ext uri="{BB962C8B-B14F-4D97-AF65-F5344CB8AC3E}">
        <p14:creationId xmlns:p14="http://schemas.microsoft.com/office/powerpoint/2010/main" val="89857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8</a:t>
            </a:fld>
            <a:endParaRPr lang="en-US"/>
          </a:p>
        </p:txBody>
      </p:sp>
    </p:spTree>
    <p:extLst>
      <p:ext uri="{BB962C8B-B14F-4D97-AF65-F5344CB8AC3E}">
        <p14:creationId xmlns:p14="http://schemas.microsoft.com/office/powerpoint/2010/main" val="254165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14</a:t>
            </a:fld>
            <a:endParaRPr lang="en-US"/>
          </a:p>
        </p:txBody>
      </p:sp>
    </p:spTree>
    <p:extLst>
      <p:ext uri="{BB962C8B-B14F-4D97-AF65-F5344CB8AC3E}">
        <p14:creationId xmlns:p14="http://schemas.microsoft.com/office/powerpoint/2010/main" val="397315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15</a:t>
            </a:fld>
            <a:endParaRPr lang="en-US"/>
          </a:p>
        </p:txBody>
      </p:sp>
    </p:spTree>
    <p:extLst>
      <p:ext uri="{BB962C8B-B14F-4D97-AF65-F5344CB8AC3E}">
        <p14:creationId xmlns:p14="http://schemas.microsoft.com/office/powerpoint/2010/main" val="53664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17</a:t>
            </a:fld>
            <a:endParaRPr lang="en-US"/>
          </a:p>
        </p:txBody>
      </p:sp>
    </p:spTree>
    <p:extLst>
      <p:ext uri="{BB962C8B-B14F-4D97-AF65-F5344CB8AC3E}">
        <p14:creationId xmlns:p14="http://schemas.microsoft.com/office/powerpoint/2010/main" val="324135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18</a:t>
            </a:fld>
            <a:endParaRPr lang="en-US"/>
          </a:p>
        </p:txBody>
      </p:sp>
    </p:spTree>
    <p:extLst>
      <p:ext uri="{BB962C8B-B14F-4D97-AF65-F5344CB8AC3E}">
        <p14:creationId xmlns:p14="http://schemas.microsoft.com/office/powerpoint/2010/main" val="1057154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ED08A2-50B3-4961-8523-17632BF6D4A1}" type="slidenum">
              <a:rPr lang="en-US" smtClean="0"/>
              <a:t>19</a:t>
            </a:fld>
            <a:endParaRPr lang="en-US"/>
          </a:p>
        </p:txBody>
      </p:sp>
    </p:spTree>
    <p:extLst>
      <p:ext uri="{BB962C8B-B14F-4D97-AF65-F5344CB8AC3E}">
        <p14:creationId xmlns:p14="http://schemas.microsoft.com/office/powerpoint/2010/main" val="400018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6.jpeg"/><Relationship Id="rId7" Type="http://schemas.openxmlformats.org/officeDocument/2006/relationships/image" Target="../media/image48.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52.pn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2.pn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66.pn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9.pn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3.pn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79.pn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6.jpeg"/><Relationship Id="rId7"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8.jpeg"/><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6.jpeg"/><Relationship Id="rId7"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16.jpeg"/><Relationship Id="rId7"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jpeg"/><Relationship Id="rId9" Type="http://schemas.openxmlformats.org/officeDocument/2006/relationships/image" Target="../media/image106.jpe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4.JP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0.jpeg"/><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16.jpeg"/><Relationship Id="rId4" Type="http://schemas.openxmlformats.org/officeDocument/2006/relationships/image" Target="../media/image118.png"/><Relationship Id="rId9" Type="http://schemas.openxmlformats.org/officeDocument/2006/relationships/image" Target="../media/image123.jpeg"/></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9.png"/><Relationship Id="rId5" Type="http://schemas.openxmlformats.org/officeDocument/2006/relationships/image" Target="../media/image117.png"/><Relationship Id="rId10" Type="http://schemas.openxmlformats.org/officeDocument/2006/relationships/image" Target="../media/image16.jpeg"/><Relationship Id="rId4" Type="http://schemas.openxmlformats.org/officeDocument/2006/relationships/image" Target="../media/image125.png"/><Relationship Id="rId9" Type="http://schemas.openxmlformats.org/officeDocument/2006/relationships/image" Target="../media/image128.png"/></Relationships>
</file>

<file path=ppt/slides/_rels/slide33.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37.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7.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6.jpeg"/><Relationship Id="rId4" Type="http://schemas.openxmlformats.org/officeDocument/2006/relationships/image" Target="../media/image13.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6.jpe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pic>
        <p:nvPicPr>
          <p:cNvPr id="7" name="Picture 6"/>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4212335"/>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86626" y="1038772"/>
            <a:ext cx="5559452" cy="289951"/>
          </a:xfrm>
          <a:prstGeom prst="rect">
            <a:avLst/>
          </a:prstGeom>
          <a:noFill/>
        </p:spPr>
        <p:txBody>
          <a:bodyPr wrap="square" rtlCol="0">
            <a:spAutoFit/>
          </a:bodyPr>
          <a:lstStyle/>
          <a:p>
            <a:pPr>
              <a:lnSpc>
                <a:spcPct val="107000"/>
              </a:lnSpc>
              <a:spcAft>
                <a:spcPts val="800"/>
              </a:spcAft>
            </a:pPr>
            <a:r>
              <a:rPr lang="ro-RO"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Durée </a:t>
            </a:r>
            <a:r>
              <a:rPr lang="fr-FR" sz="1200" dirty="0">
                <a:latin typeface="Times New Roman" panose="02020603050405020304" pitchFamily="18" charset="0"/>
                <a:ea typeface="Calibri" panose="020F0502020204030204" pitchFamily="34" charset="0"/>
                <a:cs typeface="Times New Roman" panose="02020603050405020304" pitchFamily="18" charset="0"/>
              </a:rPr>
              <a:t>des études: 4 ans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59600" y="4267200"/>
            <a:ext cx="3960000" cy="1733731"/>
          </a:xfrm>
          <a:prstGeom prst="rect">
            <a:avLst/>
          </a:prstGeom>
        </p:spPr>
      </p:pic>
      <p:pic>
        <p:nvPicPr>
          <p:cNvPr id="4" name="Picture 3"/>
          <p:cNvPicPr>
            <a:picLocks noChangeAspect="1"/>
          </p:cNvPicPr>
          <p:nvPr/>
        </p:nvPicPr>
        <p:blipFill>
          <a:blip r:embed="rId3"/>
          <a:stretch>
            <a:fillRect/>
          </a:stretch>
        </p:blipFill>
        <p:spPr>
          <a:xfrm>
            <a:off x="4794176" y="4267200"/>
            <a:ext cx="3960000" cy="1733731"/>
          </a:xfrm>
          <a:prstGeom prst="rect">
            <a:avLst/>
          </a:prstGeom>
        </p:spPr>
      </p:pic>
      <p:pic>
        <p:nvPicPr>
          <p:cNvPr id="8" name="Picture 7"/>
          <p:cNvPicPr>
            <a:picLocks noChangeAspect="1"/>
          </p:cNvPicPr>
          <p:nvPr/>
        </p:nvPicPr>
        <p:blipFill>
          <a:blip r:embed="rId4"/>
          <a:stretch>
            <a:fillRect/>
          </a:stretch>
        </p:blipFill>
        <p:spPr>
          <a:xfrm>
            <a:off x="383418" y="85566"/>
            <a:ext cx="3796441" cy="905034"/>
          </a:xfrm>
          <a:prstGeom prst="rect">
            <a:avLst/>
          </a:prstGeom>
        </p:spPr>
      </p:pic>
      <p:pic>
        <p:nvPicPr>
          <p:cNvPr id="9"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780" y="6101397"/>
            <a:ext cx="5088020" cy="723075"/>
          </a:xfrm>
          <a:prstGeom prst="rect">
            <a:avLst/>
          </a:prstGeom>
        </p:spPr>
      </p:pic>
      <p:sp>
        <p:nvSpPr>
          <p:cNvPr id="10" name="Rectangle 1"/>
          <p:cNvSpPr/>
          <p:nvPr/>
        </p:nvSpPr>
        <p:spPr>
          <a:xfrm>
            <a:off x="-2743200" y="3886199"/>
            <a:ext cx="8763000" cy="246221"/>
          </a:xfrm>
          <a:prstGeom prst="rect">
            <a:avLst/>
          </a:prstGeom>
        </p:spPr>
        <p:txBody>
          <a:bodyPr wrap="square">
            <a:spAutoFit/>
          </a:bodyPr>
          <a:lstStyle/>
          <a:p>
            <a:pPr algn="ctr"/>
            <a:r>
              <a:rPr lang="ro-RO" sz="1000" dirty="0" smtClean="0">
                <a:latin typeface="Times New Roman" panose="02020603050405020304" pitchFamily="18" charset="0"/>
                <a:ea typeface="Calibri" panose="020F0502020204030204" pitchFamily="34" charset="0"/>
              </a:rPr>
              <a:t>               </a:t>
            </a:r>
            <a:r>
              <a:rPr lang="fr-FR" sz="1000" dirty="0" smtClean="0">
                <a:latin typeface="Times New Roman" panose="02020603050405020304" pitchFamily="18" charset="0"/>
                <a:ea typeface="Calibri" panose="020F0502020204030204" pitchFamily="34" charset="0"/>
              </a:rPr>
              <a:t>La </a:t>
            </a:r>
            <a:r>
              <a:rPr lang="fr-FR" sz="1000" dirty="0">
                <a:latin typeface="Times New Roman" panose="02020603050405020304" pitchFamily="18" charset="0"/>
                <a:ea typeface="Calibri" panose="020F0502020204030204" pitchFamily="34" charset="0"/>
              </a:rPr>
              <a:t>légende: FPT  – Formation à plein temps</a:t>
            </a:r>
            <a:r>
              <a:rPr lang="es-ES" sz="1000" i="1" dirty="0" smtClean="0">
                <a:solidFill>
                  <a:srgbClr val="4A5C26"/>
                </a:solidFill>
                <a:latin typeface="+mj-lt"/>
                <a:cs typeface="Times New Roman" panose="02020603050405020304" pitchFamily="18" charset="0"/>
              </a:rPr>
              <a:t>.</a:t>
            </a:r>
            <a:endParaRPr lang="en-US" sz="1000" i="1" dirty="0">
              <a:solidFill>
                <a:srgbClr val="4A5C26"/>
              </a:solidFill>
              <a:latin typeface="+mj-lt"/>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54575379"/>
              </p:ext>
            </p:extLst>
          </p:nvPr>
        </p:nvGraphicFramePr>
        <p:xfrm>
          <a:off x="990600" y="1676400"/>
          <a:ext cx="7162801" cy="1868593"/>
        </p:xfrm>
        <a:graphic>
          <a:graphicData uri="http://schemas.openxmlformats.org/drawingml/2006/table">
            <a:tbl>
              <a:tblPr firstRow="1" bandRow="1">
                <a:tableStyleId>{5C22544A-7EE6-4342-B048-85BDC9FD1C3A}</a:tableStyleId>
              </a:tblPr>
              <a:tblGrid>
                <a:gridCol w="2012023">
                  <a:extLst>
                    <a:ext uri="{9D8B030D-6E8A-4147-A177-3AD203B41FA5}">
                      <a16:colId xmlns:a16="http://schemas.microsoft.com/office/drawing/2014/main" val="773984656"/>
                    </a:ext>
                  </a:extLst>
                </a:gridCol>
                <a:gridCol w="2333946">
                  <a:extLst>
                    <a:ext uri="{9D8B030D-6E8A-4147-A177-3AD203B41FA5}">
                      <a16:colId xmlns:a16="http://schemas.microsoft.com/office/drawing/2014/main" val="2487388653"/>
                    </a:ext>
                  </a:extLst>
                </a:gridCol>
                <a:gridCol w="1673831">
                  <a:extLst>
                    <a:ext uri="{9D8B030D-6E8A-4147-A177-3AD203B41FA5}">
                      <a16:colId xmlns:a16="http://schemas.microsoft.com/office/drawing/2014/main" val="2330796694"/>
                    </a:ext>
                  </a:extLst>
                </a:gridCol>
                <a:gridCol w="1143001">
                  <a:extLst>
                    <a:ext uri="{9D8B030D-6E8A-4147-A177-3AD203B41FA5}">
                      <a16:colId xmlns:a16="http://schemas.microsoft.com/office/drawing/2014/main" val="921186316"/>
                    </a:ext>
                  </a:extLst>
                </a:gridCol>
              </a:tblGrid>
              <a:tr h="438150">
                <a:tc>
                  <a:txBody>
                    <a:bodyPr/>
                    <a:lstStyle/>
                    <a:p>
                      <a:pPr algn="ctr">
                        <a:lnSpc>
                          <a:spcPct val="107000"/>
                        </a:lnSpc>
                        <a:spcAft>
                          <a:spcPts val="0"/>
                        </a:spcAft>
                      </a:pPr>
                      <a:r>
                        <a:rPr lang="fr-FR" sz="1200" dirty="0">
                          <a:effectLst/>
                        </a:rPr>
                        <a:t>Domaine d’études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a:effectLst/>
                        </a:rPr>
                        <a:t>Programmes d’études de licence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a:effectLst/>
                        </a:rPr>
                        <a:t>Forme d’organisation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a:effectLst/>
                        </a:rPr>
                        <a:t>Capacité de scolarisation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351252092"/>
                  </a:ext>
                </a:extLst>
              </a:tr>
              <a:tr h="260562">
                <a:tc>
                  <a:txBody>
                    <a:bodyPr/>
                    <a:lstStyle/>
                    <a:p>
                      <a:pPr algn="ctr">
                        <a:lnSpc>
                          <a:spcPct val="107000"/>
                        </a:lnSpc>
                        <a:spcAft>
                          <a:spcPts val="0"/>
                        </a:spcAft>
                      </a:pPr>
                      <a:r>
                        <a:rPr lang="fr-FR" sz="1200" kern="1200">
                          <a:effectLst/>
                        </a:rPr>
                        <a:t>Zootechnie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fr-FR" sz="1200" kern="1200">
                          <a:effectLst/>
                        </a:rPr>
                        <a:t>Zootechnie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kern="1200">
                          <a:effectLst/>
                        </a:rPr>
                        <a:t>90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874652999"/>
                  </a:ext>
                </a:extLst>
              </a:tr>
              <a:tr h="438150">
                <a:tc rowSpan="2">
                  <a:txBody>
                    <a:bodyPr/>
                    <a:lstStyle/>
                    <a:p>
                      <a:pPr algn="ctr">
                        <a:lnSpc>
                          <a:spcPct val="107000"/>
                        </a:lnSpc>
                        <a:spcAft>
                          <a:spcPts val="0"/>
                        </a:spcAft>
                      </a:pPr>
                      <a:r>
                        <a:rPr lang="fr-FR" sz="1100" kern="1200">
                          <a:effectLst/>
                        </a:rPr>
                        <a:t>Ingénierie des produits alimentaires</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anchor="ctr"/>
                </a:tc>
                <a:tc>
                  <a:txBody>
                    <a:bodyPr/>
                    <a:lstStyle/>
                    <a:p>
                      <a:pPr algn="ctr">
                        <a:lnSpc>
                          <a:spcPct val="107000"/>
                        </a:lnSpc>
                        <a:spcAft>
                          <a:spcPts val="0"/>
                        </a:spcAft>
                      </a:pPr>
                      <a:r>
                        <a:rPr lang="fr-FR" sz="1200">
                          <a:effectLst/>
                        </a:rPr>
                        <a:t>Technologie de traitement des produits agricoles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kern="12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48609099"/>
                  </a:ext>
                </a:extLst>
              </a:tr>
              <a:tr h="615738">
                <a:tc vMerge="1">
                  <a:txBody>
                    <a:bodyPr/>
                    <a:lstStyle/>
                    <a:p>
                      <a:endParaRPr lang="en-GB"/>
                    </a:p>
                  </a:txBody>
                  <a:tcPr/>
                </a:tc>
                <a:tc>
                  <a:txBody>
                    <a:bodyPr/>
                    <a:lstStyle/>
                    <a:p>
                      <a:pPr algn="ctr">
                        <a:lnSpc>
                          <a:spcPct val="107000"/>
                        </a:lnSpc>
                        <a:spcAft>
                          <a:spcPts val="0"/>
                        </a:spcAft>
                      </a:pPr>
                      <a:r>
                        <a:rPr lang="fr-FR" sz="1200">
                          <a:effectLst/>
                        </a:rPr>
                        <a:t>Protection des consommateurs et de l'environnement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kern="1200" dirty="0">
                          <a:effectLst/>
                        </a:rPr>
                        <a:t>60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727484097"/>
                  </a:ext>
                </a:extLst>
              </a:tr>
            </a:tbl>
          </a:graphicData>
        </a:graphic>
      </p:graphicFrame>
    </p:spTree>
    <p:extLst>
      <p:ext uri="{BB962C8B-B14F-4D97-AF65-F5344CB8AC3E}">
        <p14:creationId xmlns:p14="http://schemas.microsoft.com/office/powerpoint/2010/main" val="3018973885"/>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242" y="146085"/>
            <a:ext cx="3076575" cy="733425"/>
          </a:xfrm>
          <a:prstGeom prst="rect">
            <a:avLst/>
          </a:prstGeom>
        </p:spPr>
      </p:pic>
      <p:sp>
        <p:nvSpPr>
          <p:cNvPr id="14" name="TextBox 13"/>
          <p:cNvSpPr txBox="1"/>
          <p:nvPr/>
        </p:nvSpPr>
        <p:spPr>
          <a:xfrm>
            <a:off x="518869" y="1117427"/>
            <a:ext cx="8396531" cy="2193806"/>
          </a:xfrm>
          <a:prstGeom prst="rect">
            <a:avLst/>
          </a:prstGeom>
          <a:noFill/>
        </p:spPr>
        <p:txBody>
          <a:bodyPr wrap="square" rtlCol="0">
            <a:spAutoFit/>
          </a:bodyPr>
          <a:lstStyle/>
          <a:p>
            <a:pPr indent="-285750" algn="just">
              <a:lnSpc>
                <a:spcPct val="150000"/>
              </a:lnSpc>
              <a:buFont typeface="Wingdings" panose="05000000000000000000" pitchFamily="2" charset="2"/>
              <a:buChar char="ü"/>
            </a:pPr>
            <a:endParaRPr lang="en-US" sz="1200" b="1" dirty="0">
              <a:solidFill>
                <a:srgbClr val="4A5C26"/>
              </a:solidFill>
              <a:cs typeface="Calibri" pitchFamily="34"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d'élevage des animaux</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Agence des Paiements et des Interventions pour l'Agriculture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Réseau National de Sélection et de Reproduction des Animaux</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Centres de conseil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agricole</a:t>
            </a:r>
            <a:endParaRPr lang="ro-RO"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Marketing </a:t>
            </a:r>
            <a:r>
              <a:rPr lang="fr-FR" sz="1200" dirty="0">
                <a:latin typeface="Times New Roman" panose="02020603050405020304" pitchFamily="18" charset="0"/>
                <a:ea typeface="Calibri" panose="020F0502020204030204" pitchFamily="34" charset="0"/>
                <a:cs typeface="Times New Roman" panose="02020603050405020304" pitchFamily="18" charset="0"/>
              </a:rPr>
              <a:t>et publicité</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Moulins de nutriments composés et d’additifs alimentaires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d'enseignement, etc.</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sz="1600" b="1" dirty="0" smtClean="0">
              <a:latin typeface="Calibri" pitchFamily="34" charset="0"/>
              <a:cs typeface="Calibri" pitchFamily="34" charset="0"/>
            </a:endParaRPr>
          </a:p>
          <a:p>
            <a:pPr indent="-285750" algn="just">
              <a:buFont typeface="Wingdings" panose="05000000000000000000" pitchFamily="2" charset="2"/>
              <a:buChar char="ü"/>
            </a:pPr>
            <a:endParaRPr lang="en-US" sz="600" b="1" dirty="0">
              <a:latin typeface="Calibri" pitchFamily="34" charset="0"/>
              <a:cs typeface="Calibri" pitchFamily="34" charset="0"/>
            </a:endParaRPr>
          </a:p>
        </p:txBody>
      </p:sp>
      <p:pic>
        <p:nvPicPr>
          <p:cNvPr id="3075" name="Picture 3" descr="C:\Users\Lenovo5\Desktop\poze slideuri\IGPA\agricol.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06"/>
          <a:stretch/>
        </p:blipFill>
        <p:spPr bwMode="auto">
          <a:xfrm>
            <a:off x="383958" y="3794368"/>
            <a:ext cx="2822859" cy="17206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6817" y="339094"/>
            <a:ext cx="5943600" cy="4036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reptunghi 4"/>
          <p:cNvSpPr/>
          <p:nvPr/>
        </p:nvSpPr>
        <p:spPr>
          <a:xfrm>
            <a:off x="3388453" y="349295"/>
            <a:ext cx="5853088"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Parallelogram 15">
            <a:extLst>
              <a:ext uri="{FF2B5EF4-FFF2-40B4-BE49-F238E27FC236}">
                <a16:creationId xmlns:a16="http://schemas.microsoft.com/office/drawing/2014/main" id="{888C8DC8-66C7-4A09-A588-41DC265FE9C0}"/>
              </a:ext>
            </a:extLst>
          </p:cNvPr>
          <p:cNvSpPr/>
          <p:nvPr/>
        </p:nvSpPr>
        <p:spPr>
          <a:xfrm rot="16200000">
            <a:off x="8632525" y="-144501"/>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5"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3856" y="5957507"/>
            <a:ext cx="5088020" cy="723075"/>
          </a:xfrm>
          <a:prstGeom prst="rect">
            <a:avLst/>
          </a:prstGeom>
        </p:spPr>
      </p:pic>
      <p:sp>
        <p:nvSpPr>
          <p:cNvPr id="26" name="Rectangle 25"/>
          <p:cNvSpPr/>
          <p:nvPr/>
        </p:nvSpPr>
        <p:spPr>
          <a:xfrm>
            <a:off x="808148" y="703257"/>
            <a:ext cx="2925651" cy="653705"/>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Zootechnie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4" name="Picture 6" descr="Agricultural silos. building exterior. Free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8453" y="3795478"/>
            <a:ext cx="2647519" cy="17175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loseup shot of a group of bees creating a honeybee full of delicious honey Free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3795478"/>
            <a:ext cx="2590800" cy="1717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ung happy woman with horse at ranch Free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4945" y="1084601"/>
            <a:ext cx="3313862" cy="22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775851"/>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111" y="18302"/>
            <a:ext cx="3076575" cy="733425"/>
          </a:xfrm>
          <a:prstGeom prst="rect">
            <a:avLst/>
          </a:prstGeom>
        </p:spPr>
      </p:pic>
      <p:sp>
        <p:nvSpPr>
          <p:cNvPr id="14" name="TextBox 13"/>
          <p:cNvSpPr txBox="1"/>
          <p:nvPr/>
        </p:nvSpPr>
        <p:spPr>
          <a:xfrm>
            <a:off x="440041" y="1030241"/>
            <a:ext cx="8396531" cy="1996187"/>
          </a:xfrm>
          <a:prstGeom prst="rect">
            <a:avLst/>
          </a:prstGeom>
          <a:noFill/>
        </p:spPr>
        <p:txBody>
          <a:bodyPr wrap="square" rtlCol="0">
            <a:spAutoFit/>
          </a:bodyPr>
          <a:lstStyle/>
          <a:p>
            <a:pPr indent="-285750" algn="just">
              <a:lnSpc>
                <a:spcPct val="150000"/>
              </a:lnSpc>
              <a:buFont typeface="Wingdings" panose="05000000000000000000" pitchFamily="2" charset="2"/>
              <a:buChar char="ü"/>
            </a:pPr>
            <a:endParaRPr lang="en-US" sz="1200" b="1" dirty="0">
              <a:solidFill>
                <a:srgbClr val="4A5C26"/>
              </a:solidFill>
              <a:cs typeface="Calibri" pitchFamily="34" charset="0"/>
            </a:endParaRPr>
          </a:p>
          <a:p>
            <a:pPr marL="342900" lvl="0" indent="-342900">
              <a:lnSpc>
                <a:spcPct val="107000"/>
              </a:lnSpc>
              <a:spcAft>
                <a:spcPts val="0"/>
              </a:spcAft>
              <a:buFont typeface="Calibri" panose="020F0502020204030204" pitchFamily="34" charset="0"/>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Unités </a:t>
            </a:r>
            <a:r>
              <a:rPr lang="fr-FR" sz="1200" dirty="0">
                <a:latin typeface="Times New Roman" panose="02020603050405020304" pitchFamily="18" charset="0"/>
                <a:ea typeface="Calibri" panose="020F0502020204030204" pitchFamily="34" charset="0"/>
                <a:cs typeface="Times New Roman" panose="02020603050405020304" pitchFamily="18" charset="0"/>
              </a:rPr>
              <a:t>de transformation des produits alimentaires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d'inspection et de contrôle des produits alimentaires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Centres de conseil agricole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Marketing et publicité</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Instituts de recherche – développement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d'enseignement, etc.</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sz="1600" b="1" dirty="0" smtClean="0">
              <a:latin typeface="Calibri" pitchFamily="34" charset="0"/>
              <a:cs typeface="Calibri" pitchFamily="34" charset="0"/>
            </a:endParaRPr>
          </a:p>
          <a:p>
            <a:pPr indent="-285750" algn="just">
              <a:buFont typeface="Wingdings" panose="05000000000000000000" pitchFamily="2" charset="2"/>
              <a:buChar char="ü"/>
            </a:pPr>
            <a:endParaRPr lang="en-US" sz="600" b="1" dirty="0">
              <a:latin typeface="Calibri" pitchFamily="34" charset="0"/>
              <a:cs typeface="Calibri" pitchFamily="34" charset="0"/>
            </a:endParaRPr>
          </a:p>
        </p:txBody>
      </p:sp>
      <p:sp>
        <p:nvSpPr>
          <p:cNvPr id="11" name="Rectangle 10"/>
          <p:cNvSpPr/>
          <p:nvPr/>
        </p:nvSpPr>
        <p:spPr>
          <a:xfrm>
            <a:off x="3206817" y="339094"/>
            <a:ext cx="5943600" cy="4036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reptunghi 4"/>
          <p:cNvSpPr/>
          <p:nvPr/>
        </p:nvSpPr>
        <p:spPr>
          <a:xfrm>
            <a:off x="3368881" y="349295"/>
            <a:ext cx="5872660"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Parallelogram 15">
            <a:extLst>
              <a:ext uri="{FF2B5EF4-FFF2-40B4-BE49-F238E27FC236}">
                <a16:creationId xmlns:a16="http://schemas.microsoft.com/office/drawing/2014/main" id="{888C8DC8-66C7-4A09-A588-41DC265FE9C0}"/>
              </a:ext>
            </a:extLst>
          </p:cNvPr>
          <p:cNvSpPr/>
          <p:nvPr/>
        </p:nvSpPr>
        <p:spPr>
          <a:xfrm rot="16200000">
            <a:off x="8009693" y="-110800"/>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5"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487" y="6029241"/>
            <a:ext cx="5088020" cy="723075"/>
          </a:xfrm>
          <a:prstGeom prst="rect">
            <a:avLst/>
          </a:prstGeom>
        </p:spPr>
      </p:pic>
      <p:sp>
        <p:nvSpPr>
          <p:cNvPr id="26" name="Rectangle 25"/>
          <p:cNvSpPr/>
          <p:nvPr/>
        </p:nvSpPr>
        <p:spPr>
          <a:xfrm>
            <a:off x="292306" y="527495"/>
            <a:ext cx="5775138" cy="653705"/>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Technologie de traitement des produits agricoles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p:cNvSpPr/>
          <p:nvPr/>
        </p:nvSpPr>
        <p:spPr>
          <a:xfrm>
            <a:off x="228599" y="3034437"/>
            <a:ext cx="4504955" cy="884216"/>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Protection des consommateurs et de </a:t>
            </a:r>
            <a:r>
              <a:rPr lang="fr-FR" sz="1400" b="1" dirty="0" smtClean="0">
                <a:latin typeface="Times New Roman" panose="02020603050405020304" pitchFamily="18" charset="0"/>
                <a:ea typeface="Calibri" panose="020F0502020204030204" pitchFamily="34" charset="0"/>
                <a:cs typeface="Times New Roman" panose="02020603050405020304" pitchFamily="18" charset="0"/>
              </a:rPr>
              <a:t>l'environnement</a:t>
            </a:r>
            <a:endParaRPr lang="en-GB" sz="12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2" name="Picture 4" descr="Male worker using digital tablet in juice factory Free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5608" y="1175382"/>
            <a:ext cx="2118699" cy="15128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nfectioners making pastry with chocolate cream Premium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555" y="1227100"/>
            <a:ext cx="2052559" cy="14611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nfectionery factory worker taking notes Premium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986" y="4423818"/>
            <a:ext cx="2067701" cy="14419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ager check and control automation food products boxs transfer on automated conveyor systems in factory Premium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3555" y="2698366"/>
            <a:ext cx="4269133" cy="17064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0041" y="3888517"/>
            <a:ext cx="5627403" cy="1070742"/>
          </a:xfrm>
          <a:prstGeom prst="rect">
            <a:avLst/>
          </a:prstGeom>
        </p:spPr>
        <p:txBody>
          <a:bodyPr wrap="square">
            <a:spAutoFit/>
          </a:bodyPr>
          <a:lstStyle/>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d'inspection et de contrôle des produits alimentaires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Autorité Nationale pour la Protection des Consommateurs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Agence des Paiements et des Interventions pour l'Agriculture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Instituts de recherche – développement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d'enseignement,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62" name="Picture 14" descr="Young caucasian serious supervisor evaluating quality of food in food plant while holding tablet. man is dressed in white uniform and having hair net. Premium Phot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3555" y="4427328"/>
            <a:ext cx="2162221" cy="144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52281"/>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4487" y="6134925"/>
            <a:ext cx="5088020" cy="723075"/>
          </a:xfrm>
          <a:prstGeom prst="rect">
            <a:avLst/>
          </a:prstGeom>
        </p:spPr>
      </p:pic>
      <p:sp>
        <p:nvSpPr>
          <p:cNvPr id="22" name="TextBox 21"/>
          <p:cNvSpPr txBox="1"/>
          <p:nvPr/>
        </p:nvSpPr>
        <p:spPr>
          <a:xfrm>
            <a:off x="428969" y="821253"/>
            <a:ext cx="8715031" cy="289951"/>
          </a:xfrm>
          <a:prstGeom prst="rect">
            <a:avLst/>
          </a:prstGeom>
          <a:noFill/>
        </p:spPr>
        <p:txBody>
          <a:bodyPr wrap="square" rtlCol="0">
            <a:spAutoFit/>
          </a:bodyPr>
          <a:lstStyle/>
          <a:p>
            <a:pPr>
              <a:lnSpc>
                <a:spcPct val="107000"/>
              </a:lnSpc>
              <a:spcAft>
                <a:spcPts val="800"/>
              </a:spcAft>
            </a:pPr>
            <a:r>
              <a:rPr lang="ro-RO" sz="1200" b="1"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200" b="1" dirty="0" smtClean="0">
                <a:latin typeface="Times New Roman" panose="02020603050405020304" pitchFamily="18" charset="0"/>
                <a:ea typeface="Calibri" panose="020F0502020204030204" pitchFamily="34" charset="0"/>
                <a:cs typeface="Times New Roman" panose="02020603050405020304" pitchFamily="18" charset="0"/>
              </a:rPr>
              <a:t>Durée </a:t>
            </a:r>
            <a:r>
              <a:rPr lang="fr-FR" sz="1200" b="1" dirty="0">
                <a:latin typeface="Times New Roman" panose="02020603050405020304" pitchFamily="18" charset="0"/>
                <a:ea typeface="Calibri" panose="020F0502020204030204" pitchFamily="34" charset="0"/>
                <a:cs typeface="Times New Roman" panose="02020603050405020304" pitchFamily="18" charset="0"/>
              </a:rPr>
              <a:t>des études: 6 ans; à l'exception du programme d'études Contrôle et expertise des produits alimentaires, 4 ans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85748" y="4333547"/>
            <a:ext cx="4167241" cy="1808914"/>
          </a:xfrm>
          <a:prstGeom prst="rect">
            <a:avLst/>
          </a:prstGeom>
        </p:spPr>
      </p:pic>
      <p:pic>
        <p:nvPicPr>
          <p:cNvPr id="5" name="Picture 4"/>
          <p:cNvPicPr>
            <a:picLocks noChangeAspect="1"/>
          </p:cNvPicPr>
          <p:nvPr/>
        </p:nvPicPr>
        <p:blipFill>
          <a:blip r:embed="rId4"/>
          <a:stretch>
            <a:fillRect/>
          </a:stretch>
        </p:blipFill>
        <p:spPr>
          <a:xfrm>
            <a:off x="4903596" y="4333547"/>
            <a:ext cx="3973592" cy="1821301"/>
          </a:xfrm>
          <a:prstGeom prst="rect">
            <a:avLst/>
          </a:prstGeom>
        </p:spPr>
      </p:pic>
      <p:pic>
        <p:nvPicPr>
          <p:cNvPr id="12" name="Picture 2"/>
          <p:cNvPicPr>
            <a:picLocks noChangeAspect="1"/>
          </p:cNvPicPr>
          <p:nvPr/>
        </p:nvPicPr>
        <p:blipFill rotWithShape="1">
          <a:blip r:embed="rId5"/>
          <a:srcRect l="-2446"/>
          <a:stretch/>
        </p:blipFill>
        <p:spPr>
          <a:xfrm>
            <a:off x="-28575" y="104572"/>
            <a:ext cx="3228975" cy="790575"/>
          </a:xfrm>
          <a:prstGeom prst="rect">
            <a:avLst/>
          </a:prstGeom>
        </p:spPr>
      </p:pic>
      <p:sp>
        <p:nvSpPr>
          <p:cNvPr id="4" name="Dreptunghi 3"/>
          <p:cNvSpPr/>
          <p:nvPr/>
        </p:nvSpPr>
        <p:spPr>
          <a:xfrm>
            <a:off x="-1600200" y="4056548"/>
            <a:ext cx="6591188" cy="276999"/>
          </a:xfrm>
          <a:prstGeom prst="rect">
            <a:avLst/>
          </a:prstGeom>
        </p:spPr>
        <p:txBody>
          <a:bodyPr wrap="square">
            <a:spAutoFit/>
          </a:bodyPr>
          <a:lstStyle/>
          <a:p>
            <a:pPr algn="ctr"/>
            <a:r>
              <a:rPr lang="ro-RO" sz="1200" dirty="0" smtClean="0">
                <a:latin typeface="Times New Roman" panose="02020603050405020304" pitchFamily="18" charset="0"/>
                <a:ea typeface="Calibri" panose="020F0502020204030204" pitchFamily="34" charset="0"/>
              </a:rPr>
              <a:t>          </a:t>
            </a:r>
            <a:r>
              <a:rPr lang="ro-RO" sz="1200" dirty="0" smtClean="0">
                <a:latin typeface="Times New Roman" panose="02020603050405020304" pitchFamily="18" charset="0"/>
                <a:ea typeface="Calibri" panose="020F0502020204030204" pitchFamily="34" charset="0"/>
              </a:rPr>
              <a:t>   </a:t>
            </a:r>
            <a:r>
              <a:rPr lang="fr-FR" sz="1200" dirty="0" smtClean="0">
                <a:latin typeface="Times New Roman" panose="02020603050405020304" pitchFamily="18" charset="0"/>
                <a:ea typeface="Calibri" panose="020F0502020204030204" pitchFamily="34" charset="0"/>
              </a:rPr>
              <a:t>La </a:t>
            </a:r>
            <a:r>
              <a:rPr lang="fr-FR" sz="1200" dirty="0">
                <a:latin typeface="Times New Roman" panose="02020603050405020304" pitchFamily="18" charset="0"/>
                <a:ea typeface="Calibri" panose="020F0502020204030204" pitchFamily="34" charset="0"/>
              </a:rPr>
              <a:t>légende: FPT  – Formation à plein temps</a:t>
            </a:r>
            <a:endParaRPr lang="en-US" sz="1200" i="1" dirty="0">
              <a:solidFill>
                <a:srgbClr val="4A5C26"/>
              </a:solidFill>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67446043"/>
              </p:ext>
            </p:extLst>
          </p:nvPr>
        </p:nvGraphicFramePr>
        <p:xfrm>
          <a:off x="609601" y="1295401"/>
          <a:ext cx="8153399" cy="2556606"/>
        </p:xfrm>
        <a:graphic>
          <a:graphicData uri="http://schemas.openxmlformats.org/drawingml/2006/table">
            <a:tbl>
              <a:tblPr firstRow="1" bandRow="1">
                <a:tableStyleId>{5C22544A-7EE6-4342-B048-85BDC9FD1C3A}</a:tableStyleId>
              </a:tblPr>
              <a:tblGrid>
                <a:gridCol w="2362199">
                  <a:extLst>
                    <a:ext uri="{9D8B030D-6E8A-4147-A177-3AD203B41FA5}">
                      <a16:colId xmlns:a16="http://schemas.microsoft.com/office/drawing/2014/main" val="4170184364"/>
                    </a:ext>
                  </a:extLst>
                </a:gridCol>
                <a:gridCol w="3352800">
                  <a:extLst>
                    <a:ext uri="{9D8B030D-6E8A-4147-A177-3AD203B41FA5}">
                      <a16:colId xmlns:a16="http://schemas.microsoft.com/office/drawing/2014/main" val="3519168444"/>
                    </a:ext>
                  </a:extLst>
                </a:gridCol>
                <a:gridCol w="1447801">
                  <a:extLst>
                    <a:ext uri="{9D8B030D-6E8A-4147-A177-3AD203B41FA5}">
                      <a16:colId xmlns:a16="http://schemas.microsoft.com/office/drawing/2014/main" val="1012654246"/>
                    </a:ext>
                  </a:extLst>
                </a:gridCol>
                <a:gridCol w="990599">
                  <a:extLst>
                    <a:ext uri="{9D8B030D-6E8A-4147-A177-3AD203B41FA5}">
                      <a16:colId xmlns:a16="http://schemas.microsoft.com/office/drawing/2014/main" val="3726527349"/>
                    </a:ext>
                  </a:extLst>
                </a:gridCol>
              </a:tblGrid>
              <a:tr h="812068">
                <a:tc>
                  <a:txBody>
                    <a:bodyPr/>
                    <a:lstStyle/>
                    <a:p>
                      <a:pPr algn="ctr">
                        <a:lnSpc>
                          <a:spcPct val="107000"/>
                        </a:lnSpc>
                        <a:spcAft>
                          <a:spcPts val="0"/>
                        </a:spcAft>
                      </a:pPr>
                      <a:r>
                        <a:rPr lang="fr-FR" sz="1200">
                          <a:effectLst/>
                        </a:rPr>
                        <a:t>Domaine d’études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a:effectLst/>
                        </a:rPr>
                        <a:t>Programmes d’études de licence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a:effectLst/>
                        </a:rPr>
                        <a:t>Forme d’organisation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a:effectLst/>
                        </a:rPr>
                        <a:t>Capacité de scolarisation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32820671"/>
                  </a:ext>
                </a:extLst>
              </a:tr>
              <a:tr h="285311">
                <a:tc rowSpan="3">
                  <a:txBody>
                    <a:bodyPr/>
                    <a:lstStyle/>
                    <a:p>
                      <a:pPr algn="ctr">
                        <a:lnSpc>
                          <a:spcPct val="107000"/>
                        </a:lnSpc>
                        <a:spcAft>
                          <a:spcPts val="0"/>
                        </a:spcAft>
                      </a:pPr>
                      <a:r>
                        <a:rPr lang="fr-FR" sz="1200" kern="1200">
                          <a:effectLst/>
                        </a:rPr>
                        <a:t>Médecine Vétérinaire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fr-FR" sz="1200" kern="1200">
                          <a:effectLst/>
                        </a:rPr>
                        <a:t>Médecine Vétérinaire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kern="1200">
                          <a:effectLst/>
                        </a:rPr>
                        <a:t>300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597260524"/>
                  </a:ext>
                </a:extLst>
              </a:tr>
              <a:tr h="485797">
                <a:tc vMerge="1">
                  <a:txBody>
                    <a:bodyPr/>
                    <a:lstStyle/>
                    <a:p>
                      <a:endParaRPr lang="en-GB"/>
                    </a:p>
                  </a:txBody>
                  <a:tcPr/>
                </a:tc>
                <a:tc>
                  <a:txBody>
                    <a:bodyPr/>
                    <a:lstStyle/>
                    <a:p>
                      <a:pPr algn="ctr">
                        <a:lnSpc>
                          <a:spcPct val="107000"/>
                        </a:lnSpc>
                        <a:spcAft>
                          <a:spcPts val="0"/>
                        </a:spcAft>
                      </a:pPr>
                      <a:r>
                        <a:rPr lang="fr-FR" sz="1200" kern="1200">
                          <a:effectLst/>
                        </a:rPr>
                        <a:t>Médecine Vétérinaire – langue anglaise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kern="1200">
                          <a:effectLst/>
                        </a:rPr>
                        <a:t>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251442979"/>
                  </a:ext>
                </a:extLst>
              </a:tr>
              <a:tr h="485797">
                <a:tc vMerge="1">
                  <a:txBody>
                    <a:bodyPr/>
                    <a:lstStyle/>
                    <a:p>
                      <a:endParaRPr lang="en-GB"/>
                    </a:p>
                  </a:txBody>
                  <a:tcPr/>
                </a:tc>
                <a:tc>
                  <a:txBody>
                    <a:bodyPr/>
                    <a:lstStyle/>
                    <a:p>
                      <a:pPr algn="ctr">
                        <a:lnSpc>
                          <a:spcPct val="107000"/>
                        </a:lnSpc>
                        <a:spcAft>
                          <a:spcPts val="0"/>
                        </a:spcAft>
                      </a:pPr>
                      <a:r>
                        <a:rPr lang="fr-FR" sz="1200" kern="1200">
                          <a:effectLst/>
                        </a:rPr>
                        <a:t>Médecine Vétérinaire – langue française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kern="1200">
                          <a:effectLst/>
                        </a:rPr>
                        <a:t>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796587736"/>
                  </a:ext>
                </a:extLst>
              </a:tr>
              <a:tr h="485797">
                <a:tc>
                  <a:txBody>
                    <a:bodyPr/>
                    <a:lstStyle/>
                    <a:p>
                      <a:pPr algn="ctr">
                        <a:lnSpc>
                          <a:spcPct val="107000"/>
                        </a:lnSpc>
                        <a:spcAft>
                          <a:spcPts val="0"/>
                        </a:spcAft>
                      </a:pPr>
                      <a:r>
                        <a:rPr lang="fr-FR" sz="1200" kern="1200">
                          <a:effectLst/>
                        </a:rPr>
                        <a:t>Ingénierie des Produits Alimentaires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fr-FR" sz="1200">
                          <a:effectLst/>
                        </a:rPr>
                        <a:t>Le contrôle et l'expertise des produits alimentaires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fr-FR" sz="1200" kern="12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408548941"/>
                  </a:ext>
                </a:extLst>
              </a:tr>
            </a:tbl>
          </a:graphicData>
        </a:graphic>
      </p:graphicFrame>
    </p:spTree>
    <p:extLst>
      <p:ext uri="{BB962C8B-B14F-4D97-AF65-F5344CB8AC3E}">
        <p14:creationId xmlns:p14="http://schemas.microsoft.com/office/powerpoint/2010/main" val="3603999285"/>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42287" y="1477829"/>
            <a:ext cx="8505406" cy="2232278"/>
          </a:xfrm>
          <a:prstGeom prst="rect">
            <a:avLst/>
          </a:prstGeom>
          <a:noFill/>
        </p:spPr>
        <p:txBody>
          <a:bodyPr wrap="square" rtlCol="0" anchor="ctr">
            <a:spAutoFit/>
          </a:bodyPr>
          <a:lstStyle/>
          <a:p>
            <a:pPr algn="just"/>
            <a:endParaRPr lang="ro-RO" sz="1050" b="1" dirty="0" smtClean="0">
              <a:latin typeface="Calibri" pitchFamily="34" charset="0"/>
              <a:cs typeface="Calibri" pitchFamily="34"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Vétérinaire praticien, en cabinet vétérinaire privé</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Spécialiste dans le domaine de la production et de la biotechnologie animale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Vétérinaire dans les circonscriptions sanitaires-vétérinaires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Vétérinaire dans les unités de transformation des aliments d'origine animale et végétale, les unités de production d'aliments pour animaux et dans les pharmacies vétérinaires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Spécialiste dans des laboratoires de profil, de la recherche et de l'enseignement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Spécialiste dans l'administration locale, nationale et internationale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indent="-285750" algn="just">
              <a:buFont typeface="Wingdings" panose="05000000000000000000" pitchFamily="2" charset="2"/>
              <a:buChar char="ü"/>
            </a:pPr>
            <a:endParaRPr lang="ro-RO" sz="1600" b="1" dirty="0">
              <a:latin typeface="Calibri" pitchFamily="34" charset="0"/>
              <a:cs typeface="Calibri" pitchFamily="34" charset="0"/>
            </a:endParaRPr>
          </a:p>
          <a:p>
            <a:pPr algn="just"/>
            <a:endParaRPr lang="ro-RO" sz="1600" b="1" dirty="0">
              <a:latin typeface="Calibri" pitchFamily="34" charset="0"/>
              <a:cs typeface="Calibri" pitchFamily="34" charset="0"/>
            </a:endParaRPr>
          </a:p>
        </p:txBody>
      </p:sp>
      <p:pic>
        <p:nvPicPr>
          <p:cNvPr id="4099" name="Picture 3" descr="C:\Users\Lenovo5\Desktop\poze slideuri\FMV\b934a112f613d98a0215e11533a8997b_XL.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9" t="2762" r="1809" b="2500"/>
          <a:stretch/>
        </p:blipFill>
        <p:spPr bwMode="auto">
          <a:xfrm>
            <a:off x="4911188" y="3057172"/>
            <a:ext cx="4154516" cy="30777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Lenovo5\Desktop\poze slideuri\FMV\podcast-rscnj.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2029" y="4797939"/>
            <a:ext cx="1861546" cy="12471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29200" y="1065657"/>
            <a:ext cx="3918493" cy="619272"/>
          </a:xfrm>
          <a:prstGeom prst="rect">
            <a:avLst/>
          </a:prstGeom>
        </p:spPr>
        <p:txBody>
          <a:bodyPr wrap="square">
            <a:spAutoFit/>
          </a:bodyPr>
          <a:lstStyle/>
          <a:p>
            <a:pPr>
              <a:lnSpc>
                <a:spcPct val="107000"/>
              </a:lnSpc>
              <a:spcAft>
                <a:spcPts val="800"/>
              </a:spcAft>
            </a:pPr>
            <a:r>
              <a:rPr lang="fr-FR" sz="1600" dirty="0">
                <a:latin typeface="Times New Roman" panose="02020603050405020304" pitchFamily="18" charset="0"/>
                <a:ea typeface="Calibri" panose="020F0502020204030204" pitchFamily="34" charset="0"/>
                <a:cs typeface="Times New Roman" panose="02020603050405020304" pitchFamily="18" charset="0"/>
              </a:rPr>
              <a:t>"Le médecin humain sauve l'homme, le vétérinaire sauve l'humanité." (L. Pasteur)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2406" y="200025"/>
            <a:ext cx="3228975" cy="790575"/>
          </a:xfrm>
          <a:prstGeom prst="rect">
            <a:avLst/>
          </a:prstGeom>
        </p:spPr>
      </p:pic>
      <p:sp>
        <p:nvSpPr>
          <p:cNvPr id="4" name="Rectangle 3"/>
          <p:cNvSpPr/>
          <p:nvPr/>
        </p:nvSpPr>
        <p:spPr>
          <a:xfrm>
            <a:off x="761998" y="996586"/>
            <a:ext cx="4854032" cy="322845"/>
          </a:xfrm>
          <a:prstGeom prst="rect">
            <a:avLst/>
          </a:prstGeom>
        </p:spPr>
        <p:txBody>
          <a:bodyPr wrap="square">
            <a:spAutoFit/>
          </a:bodyPr>
          <a:lstStyle/>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Médecine Vétérinaire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0"/>
          <p:cNvSpPr/>
          <p:nvPr/>
        </p:nvSpPr>
        <p:spPr>
          <a:xfrm>
            <a:off x="3206817" y="339094"/>
            <a:ext cx="5943600" cy="40369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3" name="Dreptunghi 12"/>
          <p:cNvSpPr/>
          <p:nvPr/>
        </p:nvSpPr>
        <p:spPr>
          <a:xfrm>
            <a:off x="1923621" y="356276"/>
            <a:ext cx="8439580" cy="369332"/>
          </a:xfrm>
          <a:prstGeom prst="rect">
            <a:avLst/>
          </a:prstGeom>
        </p:spPr>
        <p:txBody>
          <a:bodyPr wrap="square">
            <a:spAutoFit/>
          </a:bodyPr>
          <a:lstStyle/>
          <a:p>
            <a:pPr algn="ctr"/>
            <a:r>
              <a:rPr lang="fr-FR" dirty="0">
                <a:latin typeface="Times New Roman" panose="02020603050405020304" pitchFamily="18" charset="0"/>
                <a:ea typeface="Calibri" panose="020F0502020204030204" pitchFamily="34" charset="0"/>
              </a:rPr>
              <a:t>Que pouvez-vous faire après l'obtention de votre diplôme?</a:t>
            </a:r>
            <a:endParaRPr lang="en-GB" dirty="0">
              <a:solidFill>
                <a:schemeClr val="bg1"/>
              </a:solidFill>
            </a:endParaRPr>
          </a:p>
        </p:txBody>
      </p:sp>
      <p:sp>
        <p:nvSpPr>
          <p:cNvPr id="15" name="Parallelogram 15">
            <a:extLst>
              <a:ext uri="{FF2B5EF4-FFF2-40B4-BE49-F238E27FC236}">
                <a16:creationId xmlns:a16="http://schemas.microsoft.com/office/drawing/2014/main" id="{888C8DC8-66C7-4A09-A588-41DC265FE9C0}"/>
              </a:ext>
            </a:extLst>
          </p:cNvPr>
          <p:cNvSpPr/>
          <p:nvPr/>
        </p:nvSpPr>
        <p:spPr>
          <a:xfrm rot="16200000">
            <a:off x="7933336" y="-115645"/>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4"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0980" y="6134925"/>
            <a:ext cx="5088020" cy="723075"/>
          </a:xfrm>
          <a:prstGeom prst="rect">
            <a:avLst/>
          </a:prstGeom>
        </p:spPr>
      </p:pic>
      <p:pic>
        <p:nvPicPr>
          <p:cNvPr id="5" name="Picture 4"/>
          <p:cNvPicPr>
            <a:picLocks noChangeAspect="1"/>
          </p:cNvPicPr>
          <p:nvPr/>
        </p:nvPicPr>
        <p:blipFill>
          <a:blip r:embed="rId7"/>
          <a:stretch>
            <a:fillRect/>
          </a:stretch>
        </p:blipFill>
        <p:spPr>
          <a:xfrm>
            <a:off x="828206" y="3801037"/>
            <a:ext cx="1962526" cy="2005282"/>
          </a:xfrm>
          <a:prstGeom prst="rect">
            <a:avLst/>
          </a:prstGeom>
        </p:spPr>
      </p:pic>
      <p:pic>
        <p:nvPicPr>
          <p:cNvPr id="23" name="Picture 2" descr="C:\Users\Lenovo5\Desktop\poze slideuri\FMV\veterina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2029" y="3518439"/>
            <a:ext cx="1832961" cy="122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189242"/>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969" y="111560"/>
            <a:ext cx="3228975" cy="790575"/>
          </a:xfrm>
          <a:prstGeom prst="rect">
            <a:avLst/>
          </a:prstGeom>
        </p:spPr>
      </p:pic>
      <p:sp>
        <p:nvSpPr>
          <p:cNvPr id="7" name="Rectangle 6"/>
          <p:cNvSpPr/>
          <p:nvPr/>
        </p:nvSpPr>
        <p:spPr>
          <a:xfrm>
            <a:off x="115727" y="826055"/>
            <a:ext cx="6400800" cy="1471878"/>
          </a:xfrm>
          <a:prstGeom prst="rect">
            <a:avLst/>
          </a:prstGeom>
        </p:spPr>
        <p:txBody>
          <a:bodyPr wrap="square">
            <a:spAutoFit/>
          </a:bodyPr>
          <a:lstStyle/>
          <a:p>
            <a:pPr algn="ctr"/>
            <a:endParaRPr lang="ro-RO" sz="1200" b="1" i="1" dirty="0" smtClean="0">
              <a:solidFill>
                <a:schemeClr val="tx2"/>
              </a:solidFill>
              <a:cs typeface="Times New Roman" panose="02020603050405020304" pitchFamily="18" charset="0"/>
            </a:endParaRPr>
          </a:p>
          <a:p>
            <a:pPr>
              <a:lnSpc>
                <a:spcPct val="107000"/>
              </a:lnSpc>
              <a:spcAft>
                <a:spcPts val="800"/>
              </a:spcAft>
            </a:pPr>
            <a:r>
              <a:rPr lang="ro-RO"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400" b="1" dirty="0" smtClean="0">
                <a:latin typeface="Times New Roman" panose="02020603050405020304" pitchFamily="18" charset="0"/>
                <a:ea typeface="Calibri" panose="020F0502020204030204" pitchFamily="34" charset="0"/>
                <a:cs typeface="Times New Roman" panose="02020603050405020304" pitchFamily="18" charset="0"/>
              </a:rPr>
              <a:t>Programme </a:t>
            </a:r>
            <a:r>
              <a:rPr lang="fr-FR" sz="1400" b="1" dirty="0">
                <a:latin typeface="Times New Roman" panose="02020603050405020304" pitchFamily="18" charset="0"/>
                <a:ea typeface="Calibri" panose="020F0502020204030204" pitchFamily="34" charset="0"/>
                <a:cs typeface="Times New Roman" panose="02020603050405020304" pitchFamily="18" charset="0"/>
              </a:rPr>
              <a:t>d’études - Contrôle et expertise alimentaire</a:t>
            </a:r>
            <a:endParaRPr lang="en-GB" sz="12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sz="2800" b="1" i="1" dirty="0">
              <a:solidFill>
                <a:schemeClr val="tx2"/>
              </a:solidFill>
              <a:cs typeface="Times New Roman" panose="02020603050405020304" pitchFamily="18" charset="0"/>
            </a:endParaRPr>
          </a:p>
          <a:p>
            <a:pPr algn="ctr"/>
            <a:endParaRPr lang="en-GB" sz="2800" dirty="0"/>
          </a:p>
        </p:txBody>
      </p:sp>
      <p:sp>
        <p:nvSpPr>
          <p:cNvPr id="14" name="TextBox 13"/>
          <p:cNvSpPr txBox="1"/>
          <p:nvPr/>
        </p:nvSpPr>
        <p:spPr>
          <a:xfrm>
            <a:off x="759836" y="1549331"/>
            <a:ext cx="5756691" cy="1070742"/>
          </a:xfrm>
          <a:prstGeom prst="rect">
            <a:avLst/>
          </a:prstGeom>
          <a:noFill/>
        </p:spPr>
        <p:txBody>
          <a:bodyPr wrap="square" rtlCol="0">
            <a:spAutoFit/>
          </a:bodyPr>
          <a:lstStyle/>
          <a:p>
            <a:pPr marL="342900" lvl="0" indent="-342900">
              <a:lnSpc>
                <a:spcPct val="107000"/>
              </a:lnSpc>
              <a:spcAft>
                <a:spcPts val="0"/>
              </a:spcAft>
              <a:buFont typeface="Calibri" panose="020F0502020204030204" pitchFamily="34" charset="0"/>
              <a:buChar char="-"/>
            </a:pPr>
            <a:r>
              <a:rPr lang="ro-RO" sz="1200" dirty="0" smtClean="0">
                <a:solidFill>
                  <a:srgbClr val="4A5C26"/>
                </a:solidFill>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Ingénieur </a:t>
            </a:r>
            <a:r>
              <a:rPr lang="fr-FR" sz="1200" dirty="0">
                <a:latin typeface="Times New Roman" panose="02020603050405020304" pitchFamily="18" charset="0"/>
                <a:ea typeface="Calibri" panose="020F0502020204030204" pitchFamily="34" charset="0"/>
                <a:cs typeface="Times New Roman" panose="02020603050405020304" pitchFamily="18" charset="0"/>
              </a:rPr>
              <a:t>technologue dans l'industrie alimentaire, dans les unités de transformation des aliments d'origine animale et végétale;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Analyste qualité, expert dans le domaine de qualité et sécurité alimentaire;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Assistant de recherche / chercheur en contrôle de la qualité des aliments;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Spécialiste en éducation de profil, pré-universitaire et universitaire.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C:\Users\Lenovo5\Desktop\poze slideuri\FMV\istockphoto-1150285145-1024x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4993" y="3657600"/>
            <a:ext cx="3665807" cy="170051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enovo5\Desktop\poze slideuri\FMV\90192237-research-of-photosynthesis-of-green-plants-food-quality-control-of-agricultural-pla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0172" y="3657600"/>
            <a:ext cx="2365228" cy="166712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Lenovo5\Desktop\poze slideuri\FMV\patogen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27" y="3657600"/>
            <a:ext cx="2501665" cy="16671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Lenovo5\Desktop\poze slideuri\FMV\Lister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0172" y="1955820"/>
            <a:ext cx="2365228" cy="1572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3285" y="5463147"/>
            <a:ext cx="7872751" cy="542008"/>
          </a:xfrm>
          <a:prstGeom prst="rect">
            <a:avLst/>
          </a:prstGeom>
        </p:spPr>
        <p:txBody>
          <a:bodyPr wrap="square">
            <a:spAutoFit/>
          </a:bodyPr>
          <a:lstStyle/>
          <a:p>
            <a:pPr>
              <a:lnSpc>
                <a:spcPct val="107000"/>
              </a:lnSpc>
              <a:spcAft>
                <a:spcPts val="80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Grâce aux compétences acquises, les diplômés de CEPA seront capable s'intégrer dans l'activité complexe sur la sécurité alimentaire nationale et internationale.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0"/>
          <p:cNvSpPr/>
          <p:nvPr/>
        </p:nvSpPr>
        <p:spPr>
          <a:xfrm>
            <a:off x="3206817" y="339094"/>
            <a:ext cx="5943600" cy="40369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3" name="Dreptunghi 12"/>
          <p:cNvSpPr/>
          <p:nvPr/>
        </p:nvSpPr>
        <p:spPr>
          <a:xfrm>
            <a:off x="1852221" y="379779"/>
            <a:ext cx="8515779" cy="369332"/>
          </a:xfrm>
          <a:prstGeom prst="rect">
            <a:avLst/>
          </a:prstGeom>
        </p:spPr>
        <p:txBody>
          <a:bodyPr wrap="square">
            <a:spAutoFit/>
          </a:bodyPr>
          <a:lstStyle/>
          <a:p>
            <a:pPr algn="ctr"/>
            <a:r>
              <a:rPr lang="fr-FR" dirty="0">
                <a:latin typeface="Times New Roman" panose="02020603050405020304" pitchFamily="18" charset="0"/>
                <a:ea typeface="Calibri" panose="020F0502020204030204" pitchFamily="34" charset="0"/>
              </a:rPr>
              <a:t>Que pouvez-vous faire après l'obtention de votre diplôme?</a:t>
            </a:r>
            <a:endParaRPr lang="en-GB" dirty="0">
              <a:solidFill>
                <a:schemeClr val="bg1"/>
              </a:solidFill>
            </a:endParaRPr>
          </a:p>
        </p:txBody>
      </p:sp>
      <p:sp>
        <p:nvSpPr>
          <p:cNvPr id="16" name="Parallelogram 15">
            <a:extLst>
              <a:ext uri="{FF2B5EF4-FFF2-40B4-BE49-F238E27FC236}">
                <a16:creationId xmlns:a16="http://schemas.microsoft.com/office/drawing/2014/main" id="{888C8DC8-66C7-4A09-A588-41DC265FE9C0}"/>
              </a:ext>
            </a:extLst>
          </p:cNvPr>
          <p:cNvSpPr/>
          <p:nvPr/>
        </p:nvSpPr>
        <p:spPr>
          <a:xfrm rot="16200000">
            <a:off x="7704736" y="-81137"/>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1"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6966" y="5986367"/>
            <a:ext cx="5088020" cy="723075"/>
          </a:xfrm>
          <a:prstGeom prst="rect">
            <a:avLst/>
          </a:prstGeom>
        </p:spPr>
      </p:pic>
    </p:spTree>
    <p:extLst>
      <p:ext uri="{BB962C8B-B14F-4D97-AF65-F5344CB8AC3E}">
        <p14:creationId xmlns:p14="http://schemas.microsoft.com/office/powerpoint/2010/main" val="2963143964"/>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6134925"/>
            <a:ext cx="5088020" cy="723075"/>
          </a:xfrm>
          <a:prstGeom prst="rect">
            <a:avLst/>
          </a:prstGeom>
        </p:spPr>
      </p:pic>
      <p:sp>
        <p:nvSpPr>
          <p:cNvPr id="22" name="TextBox 21"/>
          <p:cNvSpPr txBox="1"/>
          <p:nvPr/>
        </p:nvSpPr>
        <p:spPr>
          <a:xfrm>
            <a:off x="838200" y="703646"/>
            <a:ext cx="8392745" cy="289951"/>
          </a:xfrm>
          <a:prstGeom prst="rect">
            <a:avLst/>
          </a:prstGeom>
          <a:noFill/>
        </p:spPr>
        <p:txBody>
          <a:bodyPr wrap="square" rtlCol="0">
            <a:spAutoFit/>
          </a:bodyPr>
          <a:lstStyle/>
          <a:p>
            <a:pPr>
              <a:lnSpc>
                <a:spcPct val="107000"/>
              </a:lnSpc>
              <a:spcAft>
                <a:spcPts val="800"/>
              </a:spcAft>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Durée </a:t>
            </a:r>
            <a:r>
              <a:rPr lang="fr-FR" sz="1200" dirty="0">
                <a:latin typeface="Times New Roman" panose="02020603050405020304" pitchFamily="18" charset="0"/>
                <a:ea typeface="Calibri" panose="020F0502020204030204" pitchFamily="34" charset="0"/>
                <a:cs typeface="Times New Roman" panose="02020603050405020304" pitchFamily="18" charset="0"/>
              </a:rPr>
              <a:t>des études: 4 ans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p:cNvSpPr/>
          <p:nvPr/>
        </p:nvSpPr>
        <p:spPr>
          <a:xfrm>
            <a:off x="-1315183" y="3810000"/>
            <a:ext cx="8249383" cy="276999"/>
          </a:xfrm>
          <a:prstGeom prst="rect">
            <a:avLst/>
          </a:prstGeom>
        </p:spPr>
        <p:txBody>
          <a:bodyPr wrap="square">
            <a:spAutoFit/>
          </a:bodyPr>
          <a:lstStyle/>
          <a:p>
            <a:pPr algn="ctr"/>
            <a:r>
              <a:rPr lang="ro-RO" sz="1200" dirty="0" smtClean="0">
                <a:latin typeface="Times New Roman" panose="02020603050405020304" pitchFamily="18" charset="0"/>
                <a:ea typeface="Calibri" panose="020F0502020204030204" pitchFamily="34" charset="0"/>
              </a:rPr>
              <a:t>                  </a:t>
            </a:r>
            <a:r>
              <a:rPr lang="fr-FR" sz="1200" dirty="0" smtClean="0">
                <a:latin typeface="Times New Roman" panose="02020603050405020304" pitchFamily="18" charset="0"/>
                <a:ea typeface="Calibri" panose="020F0502020204030204" pitchFamily="34" charset="0"/>
              </a:rPr>
              <a:t>La </a:t>
            </a:r>
            <a:r>
              <a:rPr lang="fr-FR" sz="1200" dirty="0">
                <a:latin typeface="Times New Roman" panose="02020603050405020304" pitchFamily="18" charset="0"/>
                <a:ea typeface="Calibri" panose="020F0502020204030204" pitchFamily="34" charset="0"/>
              </a:rPr>
              <a:t>légende: FPT  – Formation à plein temps; FD   – Formation à distance</a:t>
            </a:r>
            <a:endParaRPr lang="en-US" sz="1200" i="1" dirty="0">
              <a:solidFill>
                <a:srgbClr val="4A5C26"/>
              </a:solidFill>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08748" y="4114800"/>
            <a:ext cx="4204818" cy="2042213"/>
          </a:xfrm>
          <a:prstGeom prst="rect">
            <a:avLst/>
          </a:prstGeom>
        </p:spPr>
      </p:pic>
      <p:pic>
        <p:nvPicPr>
          <p:cNvPr id="5" name="Picture 4"/>
          <p:cNvPicPr>
            <a:picLocks noChangeAspect="1"/>
          </p:cNvPicPr>
          <p:nvPr/>
        </p:nvPicPr>
        <p:blipFill>
          <a:blip r:embed="rId4"/>
          <a:stretch>
            <a:fillRect/>
          </a:stretch>
        </p:blipFill>
        <p:spPr>
          <a:xfrm>
            <a:off x="4800599" y="4114800"/>
            <a:ext cx="4114799" cy="2066162"/>
          </a:xfrm>
          <a:prstGeom prst="rect">
            <a:avLst/>
          </a:prstGeom>
        </p:spPr>
      </p:pic>
      <p:pic>
        <p:nvPicPr>
          <p:cNvPr id="9" name="Picture 3"/>
          <p:cNvPicPr>
            <a:picLocks noChangeAspect="1"/>
          </p:cNvPicPr>
          <p:nvPr/>
        </p:nvPicPr>
        <p:blipFill rotWithShape="1">
          <a:blip r:embed="rId5"/>
          <a:srcRect t="10549" b="10917"/>
          <a:stretch/>
        </p:blipFill>
        <p:spPr>
          <a:xfrm>
            <a:off x="381000" y="27432"/>
            <a:ext cx="3295650" cy="67324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587498556"/>
              </p:ext>
            </p:extLst>
          </p:nvPr>
        </p:nvGraphicFramePr>
        <p:xfrm>
          <a:off x="508748" y="1219202"/>
          <a:ext cx="8330451" cy="2272071"/>
        </p:xfrm>
        <a:graphic>
          <a:graphicData uri="http://schemas.openxmlformats.org/drawingml/2006/table">
            <a:tbl>
              <a:tblPr firstRow="1" bandRow="1"/>
              <a:tblGrid>
                <a:gridCol w="1838517">
                  <a:extLst>
                    <a:ext uri="{9D8B030D-6E8A-4147-A177-3AD203B41FA5}">
                      <a16:colId xmlns:a16="http://schemas.microsoft.com/office/drawing/2014/main" val="1232984309"/>
                    </a:ext>
                  </a:extLst>
                </a:gridCol>
                <a:gridCol w="3291535">
                  <a:extLst>
                    <a:ext uri="{9D8B030D-6E8A-4147-A177-3AD203B41FA5}">
                      <a16:colId xmlns:a16="http://schemas.microsoft.com/office/drawing/2014/main" val="1914122264"/>
                    </a:ext>
                  </a:extLst>
                </a:gridCol>
                <a:gridCol w="2057400">
                  <a:extLst>
                    <a:ext uri="{9D8B030D-6E8A-4147-A177-3AD203B41FA5}">
                      <a16:colId xmlns:a16="http://schemas.microsoft.com/office/drawing/2014/main" val="3063783434"/>
                    </a:ext>
                  </a:extLst>
                </a:gridCol>
                <a:gridCol w="1142999">
                  <a:extLst>
                    <a:ext uri="{9D8B030D-6E8A-4147-A177-3AD203B41FA5}">
                      <a16:colId xmlns:a16="http://schemas.microsoft.com/office/drawing/2014/main" val="2915848300"/>
                    </a:ext>
                  </a:extLst>
                </a:gridCol>
              </a:tblGrid>
              <a:tr h="573035">
                <a:tc>
                  <a:txBody>
                    <a:bodyPr/>
                    <a:lstStyle/>
                    <a:p>
                      <a:pPr algn="ctr">
                        <a:lnSpc>
                          <a:spcPct val="107000"/>
                        </a:lnSpc>
                        <a:spcAft>
                          <a:spcPts val="0"/>
                        </a:spcAft>
                      </a:pPr>
                      <a:r>
                        <a:rPr lang="fr-FR" sz="1200" b="1" dirty="0">
                          <a:effectLst/>
                          <a:latin typeface="Times New Roman" panose="02020603050405020304" pitchFamily="18" charset="0"/>
                          <a:ea typeface="Calibri" panose="020F0502020204030204" pitchFamily="34" charset="0"/>
                          <a:cs typeface="Times New Roman" panose="02020603050405020304" pitchFamily="18" charset="0"/>
                        </a:rPr>
                        <a:t>Domaine d’études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07000"/>
                        </a:lnSpc>
                        <a:spcAft>
                          <a:spcPts val="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Programmes d’études de licence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07000"/>
                        </a:lnSpc>
                        <a:spcAft>
                          <a:spcPts val="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Forme d’organisation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tc>
                  <a:txBody>
                    <a:bodyPr/>
                    <a:lstStyle/>
                    <a:p>
                      <a:pPr algn="ctr">
                        <a:lnSpc>
                          <a:spcPct val="107000"/>
                        </a:lnSpc>
                        <a:spcAft>
                          <a:spcPts val="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Capacité de scolarisation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BACC6"/>
                    </a:solidFill>
                  </a:tcPr>
                </a:tc>
                <a:extLst>
                  <a:ext uri="{0D108BD9-81ED-4DB2-BD59-A6C34878D82A}">
                    <a16:rowId xmlns:a16="http://schemas.microsoft.com/office/drawing/2014/main" val="1681209047"/>
                  </a:ext>
                </a:extLst>
              </a:tr>
              <a:tr h="405394">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Ingénierie civile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Améliorations foncières et développement rural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tc>
                  <a:txBody>
                    <a:bodyPr/>
                    <a:lstStyle/>
                    <a:p>
                      <a:pPr algn="ctr">
                        <a:lnSpc>
                          <a:spcPct val="107000"/>
                        </a:lnSpc>
                        <a:spcAft>
                          <a:spcPts val="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tc>
                  <a:txBody>
                    <a:bodyPr/>
                    <a:lstStyle/>
                    <a:p>
                      <a:pPr algn="ctr">
                        <a:lnSpc>
                          <a:spcPct val="107000"/>
                        </a:lnSpc>
                        <a:spcAft>
                          <a:spcPts val="0"/>
                        </a:spcAft>
                      </a:pPr>
                      <a:r>
                        <a:rPr lang="fr-F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extLst>
                  <a:ext uri="{0D108BD9-81ED-4DB2-BD59-A6C34878D82A}">
                    <a16:rowId xmlns:a16="http://schemas.microsoft.com/office/drawing/2014/main" val="105233015"/>
                  </a:ext>
                </a:extLst>
              </a:tr>
              <a:tr h="405394">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Ingénierie de l’environnement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Ingénierie et protection de l'environnement en agriculture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tc>
                  <a:txBody>
                    <a:bodyPr/>
                    <a:lstStyle/>
                    <a:p>
                      <a:pPr algn="ctr">
                        <a:lnSpc>
                          <a:spcPct val="107000"/>
                        </a:lnSpc>
                        <a:spcAft>
                          <a:spcPts val="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FPT / FD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tc>
                  <a:txBody>
                    <a:bodyPr/>
                    <a:lstStyle/>
                    <a:p>
                      <a:pPr algn="ctr">
                        <a:lnSpc>
                          <a:spcPct val="107000"/>
                        </a:lnSpc>
                        <a:spcAft>
                          <a:spcPts val="0"/>
                        </a:spcAft>
                      </a:pPr>
                      <a:r>
                        <a:rPr lang="fr-F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150/150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extLst>
                  <a:ext uri="{0D108BD9-81ED-4DB2-BD59-A6C34878D82A}">
                    <a16:rowId xmlns:a16="http://schemas.microsoft.com/office/drawing/2014/main" val="3244276000"/>
                  </a:ext>
                </a:extLst>
              </a:tr>
              <a:tr h="405394">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Ingénierie et management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Ingénierie et management en constructions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tc>
                  <a:txBody>
                    <a:bodyPr/>
                    <a:lstStyle/>
                    <a:p>
                      <a:pPr algn="ctr">
                        <a:lnSpc>
                          <a:spcPct val="107000"/>
                        </a:lnSpc>
                        <a:spcAft>
                          <a:spcPts val="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tc>
                  <a:txBody>
                    <a:bodyPr/>
                    <a:lstStyle/>
                    <a:p>
                      <a:pPr algn="ctr">
                        <a:lnSpc>
                          <a:spcPct val="107000"/>
                        </a:lnSpc>
                        <a:spcAft>
                          <a:spcPts val="0"/>
                        </a:spcAft>
                      </a:pPr>
                      <a:r>
                        <a:rPr lang="fr-F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E3EA"/>
                    </a:solidFill>
                  </a:tcPr>
                </a:tc>
                <a:extLst>
                  <a:ext uri="{0D108BD9-81ED-4DB2-BD59-A6C34878D82A}">
                    <a16:rowId xmlns:a16="http://schemas.microsoft.com/office/drawing/2014/main" val="3177766108"/>
                  </a:ext>
                </a:extLst>
              </a:tr>
              <a:tr h="405394">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Ingénierie géodésique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tc>
                  <a:txBody>
                    <a:bodyPr/>
                    <a:lstStyle/>
                    <a:p>
                      <a:pPr algn="ctr">
                        <a:lnSpc>
                          <a:spcPct val="107000"/>
                        </a:lnSpc>
                        <a:spcAft>
                          <a:spcPts val="0"/>
                        </a:spcAft>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Mesures du terrain et cadastre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tc>
                  <a:txBody>
                    <a:bodyPr/>
                    <a:lstStyle/>
                    <a:p>
                      <a:pPr algn="ctr">
                        <a:lnSpc>
                          <a:spcPct val="107000"/>
                        </a:lnSpc>
                        <a:spcAft>
                          <a:spcPts val="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FPT / FD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tc>
                  <a:txBody>
                    <a:bodyPr/>
                    <a:lstStyle/>
                    <a:p>
                      <a:pPr algn="ctr">
                        <a:lnSpc>
                          <a:spcPct val="107000"/>
                        </a:lnSpc>
                        <a:spcAft>
                          <a:spcPts val="0"/>
                        </a:spcAft>
                      </a:pPr>
                      <a:r>
                        <a:rPr lang="fr-FR"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150/150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5"/>
                    </a:solidFill>
                  </a:tcPr>
                </a:tc>
                <a:extLst>
                  <a:ext uri="{0D108BD9-81ED-4DB2-BD59-A6C34878D82A}">
                    <a16:rowId xmlns:a16="http://schemas.microsoft.com/office/drawing/2014/main" val="2134819031"/>
                  </a:ext>
                </a:extLst>
              </a:tr>
            </a:tbl>
          </a:graphicData>
        </a:graphic>
      </p:graphicFrame>
    </p:spTree>
    <p:extLst>
      <p:ext uri="{BB962C8B-B14F-4D97-AF65-F5344CB8AC3E}">
        <p14:creationId xmlns:p14="http://schemas.microsoft.com/office/powerpoint/2010/main" val="2621327049"/>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616" y="6396335"/>
            <a:ext cx="8249383" cy="307777"/>
          </a:xfrm>
          <a:prstGeom prst="rect">
            <a:avLst/>
          </a:prstGeom>
        </p:spPr>
        <p:txBody>
          <a:bodyPr wrap="square">
            <a:spAutoFit/>
          </a:bodyPr>
          <a:lstStyle/>
          <a:p>
            <a:pPr algn="ctr"/>
            <a:endParaRPr lang="en-US" sz="1400" dirty="0">
              <a:latin typeface="Times New Roman" panose="02020603050405020304" pitchFamily="18" charset="0"/>
              <a:cs typeface="Times New Roman" panose="02020603050405020304" pitchFamily="18" charset="0"/>
            </a:endParaRPr>
          </a:p>
        </p:txBody>
      </p:sp>
      <p:sp>
        <p:nvSpPr>
          <p:cNvPr id="7" name="Rectangle 6"/>
          <p:cNvSpPr/>
          <p:nvPr/>
        </p:nvSpPr>
        <p:spPr>
          <a:xfrm>
            <a:off x="513616" y="849124"/>
            <a:ext cx="6268184" cy="461345"/>
          </a:xfrm>
          <a:prstGeom prst="rect">
            <a:avLst/>
          </a:prstGeom>
        </p:spPr>
        <p:txBody>
          <a:bodyPr wrap="square">
            <a:spAutoFit/>
          </a:bodyPr>
          <a:lstStyle/>
          <a:p>
            <a:pPr algn="ctr"/>
            <a:endParaRPr lang="en-GB" sz="9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Améliorations foncières et développement rural</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C:\Users\Lenovo5\Desktop\poze slideuri\FIFIM\irigatii-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989" y="3716878"/>
            <a:ext cx="2476943" cy="165214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Lenovo5\Desktop\poze slideuri\FIFIM\50e744a759034.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616" y="3733800"/>
            <a:ext cx="2338808" cy="1618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3171" y="1304488"/>
            <a:ext cx="8745539" cy="2868734"/>
          </a:xfrm>
          <a:prstGeom prst="rect">
            <a:avLst/>
          </a:prstGeom>
        </p:spPr>
        <p:txBody>
          <a:bodyPr wrap="square">
            <a:spAutoFit/>
          </a:bodyPr>
          <a:lstStyle/>
          <a:p>
            <a:pPr marL="342900" lvl="0" indent="-342900">
              <a:lnSpc>
                <a:spcPct val="107000"/>
              </a:lnSpc>
              <a:spcAft>
                <a:spcPts val="800"/>
              </a:spcAft>
              <a:buFont typeface="Calibri" panose="020F0502020204030204" pitchFamily="34" charset="0"/>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prépare </a:t>
            </a:r>
            <a:r>
              <a:rPr lang="fr-FR" sz="1200" dirty="0">
                <a:latin typeface="Times New Roman" panose="02020603050405020304" pitchFamily="18" charset="0"/>
                <a:ea typeface="Calibri" panose="020F0502020204030204" pitchFamily="34" charset="0"/>
                <a:cs typeface="Times New Roman" panose="02020603050405020304" pitchFamily="18" charset="0"/>
              </a:rPr>
              <a:t>des spécialistes en: conception, réalisation, exploitation, réhabilitation des systèmes d'irrigation, drainage, lutte contre l'érosion des sols, routes, constructions civiles, industrielles et agricoles spécifiques, aménagements d'adduction d'eau et d'assainissement, régularisation des rivières et barrages pour la protection contre les inondations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L'activité </a:t>
            </a:r>
            <a:r>
              <a:rPr lang="fr-FR" sz="1200" dirty="0">
                <a:latin typeface="Times New Roman" panose="02020603050405020304" pitchFamily="18" charset="0"/>
                <a:ea typeface="Calibri" panose="020F0502020204030204" pitchFamily="34" charset="0"/>
                <a:cs typeface="Times New Roman" panose="02020603050405020304" pitchFamily="18" charset="0"/>
              </a:rPr>
              <a:t>génie civil est présente au niveau:</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des </a:t>
            </a:r>
            <a:r>
              <a:rPr lang="fr-FR" sz="1200" dirty="0">
                <a:latin typeface="Times New Roman" panose="02020603050405020304" pitchFamily="18" charset="0"/>
                <a:ea typeface="Calibri" panose="020F0502020204030204" pitchFamily="34" charset="0"/>
                <a:cs typeface="Times New Roman" panose="02020603050405020304" pitchFamily="18" charset="0"/>
              </a:rPr>
              <a:t>administrations publiques - Administration Nationale des Améliorations Foncières, Ministère de l'Agriculture et du Développement rural;</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des entreprises privées - conception et exécution de travaux d'amélioration foncière et de construction dans les zones rurales;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des entreprises privées - grandes exploitations agricoles avec des travaux d'amélioration des terres qui nécessitent une utilisation efficace;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des établissements d'enseignement.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sz="1600" dirty="0"/>
          </a:p>
          <a:p>
            <a:endParaRPr lang="en-GB" sz="1600" dirty="0"/>
          </a:p>
        </p:txBody>
      </p:sp>
      <p:pic>
        <p:nvPicPr>
          <p:cNvPr id="12" name="Picture 5" descr="C:\Users\Lenovo5\Desktop\poze slideuri\FIFIM\alunecar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022"/>
          <a:stretch/>
        </p:blipFill>
        <p:spPr bwMode="auto">
          <a:xfrm>
            <a:off x="5791200" y="3641861"/>
            <a:ext cx="2938852" cy="17102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p:cNvSpPr/>
          <p:nvPr/>
        </p:nvSpPr>
        <p:spPr>
          <a:xfrm>
            <a:off x="3401048" y="321911"/>
            <a:ext cx="5742952" cy="403697"/>
          </a:xfrm>
          <a:prstGeom prst="rect">
            <a:avLst/>
          </a:prstGeom>
          <a:solidFill>
            <a:srgbClr val="44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1" name="Dreptunghi 10"/>
          <p:cNvSpPr/>
          <p:nvPr/>
        </p:nvSpPr>
        <p:spPr>
          <a:xfrm>
            <a:off x="3378126" y="356276"/>
            <a:ext cx="5765873"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Parallelogram 15">
            <a:extLst>
              <a:ext uri="{FF2B5EF4-FFF2-40B4-BE49-F238E27FC236}">
                <a16:creationId xmlns:a16="http://schemas.microsoft.com/office/drawing/2014/main" id="{888C8DC8-66C7-4A09-A588-41DC265FE9C0}"/>
              </a:ext>
            </a:extLst>
          </p:cNvPr>
          <p:cNvSpPr/>
          <p:nvPr/>
        </p:nvSpPr>
        <p:spPr>
          <a:xfrm rot="16200000">
            <a:off x="7704736" y="-89332"/>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B4E2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19"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5242" y="6036862"/>
            <a:ext cx="5088020" cy="723075"/>
          </a:xfrm>
          <a:prstGeom prst="rect">
            <a:avLst/>
          </a:prstGeom>
        </p:spPr>
      </p:pic>
      <p:pic>
        <p:nvPicPr>
          <p:cNvPr id="4" name="Picture 3"/>
          <p:cNvPicPr>
            <a:picLocks noChangeAspect="1"/>
          </p:cNvPicPr>
          <p:nvPr/>
        </p:nvPicPr>
        <p:blipFill>
          <a:blip r:embed="rId7"/>
          <a:stretch>
            <a:fillRect/>
          </a:stretch>
        </p:blipFill>
        <p:spPr>
          <a:xfrm>
            <a:off x="125435" y="76822"/>
            <a:ext cx="3252692" cy="846076"/>
          </a:xfrm>
          <a:prstGeom prst="rect">
            <a:avLst/>
          </a:prstGeom>
        </p:spPr>
      </p:pic>
    </p:spTree>
    <p:extLst>
      <p:ext uri="{BB962C8B-B14F-4D97-AF65-F5344CB8AC3E}">
        <p14:creationId xmlns:p14="http://schemas.microsoft.com/office/powerpoint/2010/main" val="3689232715"/>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616" y="6396335"/>
            <a:ext cx="8249383" cy="307777"/>
          </a:xfrm>
          <a:prstGeom prst="rect">
            <a:avLst/>
          </a:prstGeom>
        </p:spPr>
        <p:txBody>
          <a:bodyPr wrap="square">
            <a:spAutoFit/>
          </a:bodyPr>
          <a:lstStyle/>
          <a:p>
            <a:pPr algn="ctr"/>
            <a:endParaRPr lang="en-US" sz="1400" dirty="0">
              <a:latin typeface="Times New Roman" panose="02020603050405020304" pitchFamily="18" charset="0"/>
              <a:cs typeface="Times New Roman" panose="02020603050405020304" pitchFamily="18" charset="0"/>
            </a:endParaRPr>
          </a:p>
        </p:txBody>
      </p:sp>
      <p:sp>
        <p:nvSpPr>
          <p:cNvPr id="7" name="Rectangle 6"/>
          <p:cNvSpPr/>
          <p:nvPr/>
        </p:nvSpPr>
        <p:spPr>
          <a:xfrm>
            <a:off x="-838200" y="390233"/>
            <a:ext cx="7893704" cy="746358"/>
          </a:xfrm>
          <a:prstGeom prst="rect">
            <a:avLst/>
          </a:prstGeom>
        </p:spPr>
        <p:txBody>
          <a:bodyPr wrap="square">
            <a:spAutoFit/>
          </a:bodyPr>
          <a:lstStyle/>
          <a:p>
            <a:pPr algn="ctr"/>
            <a:endParaRPr lang="en-GB" sz="1050" b="1" dirty="0" smtClean="0"/>
          </a:p>
          <a:p>
            <a:pPr algn="ctr"/>
            <a:endParaRPr lang="ro-RO" b="1" i="1" dirty="0" smtClean="0">
              <a:solidFill>
                <a:schemeClr val="tx2"/>
              </a:solidFill>
            </a:endParaRPr>
          </a:p>
          <a:p>
            <a:pPr algn="ctr"/>
            <a:r>
              <a:rPr lang="ro-RO" sz="1400" b="1" dirty="0" smtClean="0">
                <a:latin typeface="Times New Roman" panose="02020603050405020304" pitchFamily="18" charset="0"/>
                <a:ea typeface="Calibri" panose="020F0502020204030204" pitchFamily="34" charset="0"/>
              </a:rPr>
              <a:t>                           </a:t>
            </a:r>
            <a:r>
              <a:rPr lang="fr-FR" sz="1400" b="1" dirty="0" smtClean="0">
                <a:latin typeface="Times New Roman" panose="02020603050405020304" pitchFamily="18" charset="0"/>
                <a:ea typeface="Calibri" panose="020F0502020204030204" pitchFamily="34" charset="0"/>
              </a:rPr>
              <a:t>Programme </a:t>
            </a:r>
            <a:r>
              <a:rPr lang="fr-FR" sz="1400" b="1" dirty="0">
                <a:latin typeface="Times New Roman" panose="02020603050405020304" pitchFamily="18" charset="0"/>
                <a:ea typeface="Calibri" panose="020F0502020204030204" pitchFamily="34" charset="0"/>
              </a:rPr>
              <a:t>d’études : Ingénierie et protection de l’environnement en agriculture</a:t>
            </a:r>
            <a:endParaRPr lang="ro-RO" sz="1400" b="1" i="1" dirty="0"/>
          </a:p>
        </p:txBody>
      </p:sp>
      <p:pic>
        <p:nvPicPr>
          <p:cNvPr id="7174" name="Picture 6" descr="C:\Users\Lenovo5\Desktop\poze slideuri\FIFIM\Éolienn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9" b="1"/>
          <a:stretch/>
        </p:blipFill>
        <p:spPr bwMode="auto">
          <a:xfrm>
            <a:off x="6053669" y="3908474"/>
            <a:ext cx="2617226" cy="17201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Lenovo5\Desktop\poze slideuri\FIFIM\Protectia-mediului-inconjura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20" y="4009321"/>
            <a:ext cx="2752312" cy="17201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746272"/>
            <a:ext cx="7456776" cy="630942"/>
          </a:xfrm>
          <a:prstGeom prst="rect">
            <a:avLst/>
          </a:prstGeom>
        </p:spPr>
        <p:txBody>
          <a:bodyPr wrap="square">
            <a:spAutoFit/>
          </a:bodyPr>
          <a:lstStyle/>
          <a:p>
            <a:pPr indent="228600" algn="ctr">
              <a:lnSpc>
                <a:spcPct val="150000"/>
              </a:lnSpc>
              <a:spcAft>
                <a:spcPts val="0"/>
              </a:spcAft>
            </a:pPr>
            <a:r>
              <a:rPr lang="fr-FR"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400" dirty="0">
                <a:latin typeface="Times New Roman" panose="02020603050405020304" pitchFamily="18" charset="0"/>
                <a:ea typeface="Calibri" panose="020F0502020204030204" pitchFamily="34" charset="0"/>
                <a:cs typeface="Times New Roman" panose="02020603050405020304" pitchFamily="18" charset="0"/>
              </a:rPr>
              <a:t>« Nous nous engageons à lutter pour une planète plus verte !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o-RO" sz="1400" b="1" i="1" dirty="0" smtClean="0">
                <a:solidFill>
                  <a:schemeClr val="accent3">
                    <a:lumMod val="50000"/>
                  </a:schemeClr>
                </a:solidFill>
              </a:rPr>
              <a:t> </a:t>
            </a:r>
            <a:endParaRPr lang="en-GB" sz="1400" b="1" i="1" dirty="0">
              <a:solidFill>
                <a:schemeClr val="accent3">
                  <a:lumMod val="50000"/>
                </a:schemeClr>
              </a:solidFill>
            </a:endParaRPr>
          </a:p>
        </p:txBody>
      </p:sp>
      <p:pic>
        <p:nvPicPr>
          <p:cNvPr id="5" name="Picture 4"/>
          <p:cNvPicPr>
            <a:picLocks noChangeAspect="1"/>
          </p:cNvPicPr>
          <p:nvPr/>
        </p:nvPicPr>
        <p:blipFill>
          <a:blip r:embed="rId5"/>
          <a:stretch>
            <a:fillRect/>
          </a:stretch>
        </p:blipFill>
        <p:spPr>
          <a:xfrm>
            <a:off x="3378127" y="3912856"/>
            <a:ext cx="2288969" cy="1737083"/>
          </a:xfrm>
          <a:prstGeom prst="rect">
            <a:avLst/>
          </a:prstGeom>
        </p:spPr>
      </p:pic>
      <p:sp>
        <p:nvSpPr>
          <p:cNvPr id="14" name="TextBox 13"/>
          <p:cNvSpPr txBox="1"/>
          <p:nvPr/>
        </p:nvSpPr>
        <p:spPr>
          <a:xfrm>
            <a:off x="304800" y="874006"/>
            <a:ext cx="8367141" cy="3493264"/>
          </a:xfrm>
          <a:prstGeom prst="rect">
            <a:avLst/>
          </a:prstGeom>
          <a:noFill/>
        </p:spPr>
        <p:txBody>
          <a:bodyPr wrap="square" rtlCol="0">
            <a:spAutoFit/>
          </a:bodyPr>
          <a:lstStyle/>
          <a:p>
            <a:pPr indent="228600" algn="just">
              <a:lnSpc>
                <a:spcPct val="150000"/>
              </a:lnSpc>
              <a:spcAft>
                <a:spcPts val="0"/>
              </a:spcAft>
            </a:pPr>
            <a:endParaRPr lang="ro-RO" sz="1200" b="1" i="1" dirty="0">
              <a:solidFill>
                <a:srgbClr val="4A5C26"/>
              </a:solidFill>
            </a:endParaRPr>
          </a:p>
          <a:p>
            <a:pPr indent="228600" algn="just">
              <a:lnSpc>
                <a:spcPct val="150000"/>
              </a:lnSpc>
              <a:spcAft>
                <a:spcPts val="0"/>
              </a:spcAft>
            </a:pPr>
            <a:r>
              <a:rPr lang="ro-RO"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L’activité </a:t>
            </a:r>
            <a:r>
              <a:rPr lang="fr-FR" sz="1200" dirty="0">
                <a:latin typeface="Times New Roman" panose="02020603050405020304" pitchFamily="18" charset="0"/>
                <a:ea typeface="Calibri" panose="020F0502020204030204" pitchFamily="34" charset="0"/>
                <a:cs typeface="Times New Roman" panose="02020603050405020304" pitchFamily="18" charset="0"/>
              </a:rPr>
              <a:t>d’ingénieur de l’environnement est recherchée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au niveau des administrations publiques –Ministère de l’Environnement, des Eaux et des Forêts, Agence Nationale pour la Protection de l’Environnement, Agence Régionale de Protection de l’Environnement, Garde Nationale de l’Environnement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dans des entreprises d’État ou privées : études d’impact, audit de l’environnement, management des déchets, surveillance, modélisation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exécution des travaux – réseaux de l’eau et d’assainissement, stations d’épuration, dépôts écologiques de déchets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activités indépendantes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d’enseignement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ro-RO"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ro-RO"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Nous </a:t>
            </a:r>
            <a:r>
              <a:rPr lang="fr-FR" sz="1200" dirty="0">
                <a:latin typeface="Times New Roman" panose="02020603050405020304" pitchFamily="18" charset="0"/>
                <a:ea typeface="Calibri" panose="020F0502020204030204" pitchFamily="34" charset="0"/>
                <a:cs typeface="Times New Roman" panose="02020603050405020304" pitchFamily="18" charset="0"/>
              </a:rPr>
              <a:t>apprenons comment réduire l’agression causée par la pollution ! Nous étudions les mécanismes et les effets de la pollution et nous apprenons des technologies d’ingénierie de réduction des polluants de l’environnement.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a:p>
            <a:pPr marL="285750" indent="-285750" algn="just">
              <a:buFont typeface="Wingdings" panose="05000000000000000000" pitchFamily="2" charset="2"/>
              <a:buChar char="ü"/>
            </a:pPr>
            <a:endParaRPr lang="ro-RO" sz="500" b="1" dirty="0" smtClean="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0" y="0"/>
            <a:ext cx="3295650" cy="857250"/>
          </a:xfrm>
          <a:prstGeom prst="rect">
            <a:avLst/>
          </a:prstGeom>
        </p:spPr>
      </p:pic>
      <p:sp>
        <p:nvSpPr>
          <p:cNvPr id="11" name="Rectangle 10"/>
          <p:cNvSpPr/>
          <p:nvPr/>
        </p:nvSpPr>
        <p:spPr>
          <a:xfrm>
            <a:off x="3401048" y="321911"/>
            <a:ext cx="5742952" cy="403697"/>
          </a:xfrm>
          <a:prstGeom prst="rect">
            <a:avLst/>
          </a:prstGeom>
          <a:solidFill>
            <a:srgbClr val="44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3" name="Dreptunghi 12"/>
          <p:cNvSpPr/>
          <p:nvPr/>
        </p:nvSpPr>
        <p:spPr>
          <a:xfrm>
            <a:off x="3505200" y="356276"/>
            <a:ext cx="5638799"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Parallelogram 15">
            <a:extLst>
              <a:ext uri="{FF2B5EF4-FFF2-40B4-BE49-F238E27FC236}">
                <a16:creationId xmlns:a16="http://schemas.microsoft.com/office/drawing/2014/main" id="{888C8DC8-66C7-4A09-A588-41DC265FE9C0}"/>
              </a:ext>
            </a:extLst>
          </p:cNvPr>
          <p:cNvSpPr/>
          <p:nvPr/>
        </p:nvSpPr>
        <p:spPr>
          <a:xfrm rot="16200000">
            <a:off x="7749097" y="-116947"/>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B4E2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2"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5242" y="6172200"/>
            <a:ext cx="5088020" cy="587737"/>
          </a:xfrm>
          <a:prstGeom prst="rect">
            <a:avLst/>
          </a:prstGeom>
        </p:spPr>
      </p:pic>
    </p:spTree>
    <p:extLst>
      <p:ext uri="{BB962C8B-B14F-4D97-AF65-F5344CB8AC3E}">
        <p14:creationId xmlns:p14="http://schemas.microsoft.com/office/powerpoint/2010/main" val="869534777"/>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616" y="6396335"/>
            <a:ext cx="8249383" cy="307777"/>
          </a:xfrm>
          <a:prstGeom prst="rect">
            <a:avLst/>
          </a:prstGeom>
        </p:spPr>
        <p:txBody>
          <a:bodyPr wrap="square">
            <a:spAutoFit/>
          </a:bodyPr>
          <a:lstStyle/>
          <a:p>
            <a:pPr algn="ctr"/>
            <a:endParaRPr lang="en-US" sz="1400" dirty="0">
              <a:latin typeface="Times New Roman" panose="02020603050405020304" pitchFamily="18" charset="0"/>
              <a:cs typeface="Times New Roman" panose="02020603050405020304" pitchFamily="18" charset="0"/>
            </a:endParaRPr>
          </a:p>
        </p:txBody>
      </p:sp>
      <p:sp>
        <p:nvSpPr>
          <p:cNvPr id="7" name="Rectangle 6"/>
          <p:cNvSpPr/>
          <p:nvPr/>
        </p:nvSpPr>
        <p:spPr>
          <a:xfrm>
            <a:off x="352758" y="670693"/>
            <a:ext cx="4524041" cy="746358"/>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gn="just">
              <a:lnSpc>
                <a:spcPct val="150000"/>
              </a:lnSpc>
              <a:spcAft>
                <a:spcPts val="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Mesures du terrain et cadastre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352758" y="1084350"/>
            <a:ext cx="8243963" cy="2639184"/>
          </a:xfrm>
          <a:prstGeom prst="rect">
            <a:avLst/>
          </a:prstGeom>
          <a:noFill/>
        </p:spPr>
        <p:txBody>
          <a:bodyPr wrap="square" rtlCol="0">
            <a:spAutoFit/>
          </a:bodyPr>
          <a:lstStyle/>
          <a:p>
            <a:pPr algn="just"/>
            <a:endParaRPr lang="en-GB" sz="1050" i="1" dirty="0"/>
          </a:p>
          <a:p>
            <a:endParaRPr lang="ro-RO" sz="100" b="1" dirty="0" smtClean="0"/>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Offices de Cadastre et de Publicité Immobilière où le Programme National de Cadastre et de Livre Foncier est mis en œuvre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Sociétés de cadastre et de tabulation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Agence Spatiale Roumaine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Structures de recherche scientifique.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endParaRPr lang="ro-RO" sz="500" b="1"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Qu’est-ce que vous allez étudier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Comment mesurer les terrains, comment gérer les informations </a:t>
            </a:r>
            <a:r>
              <a:rPr lang="fr-FR" sz="1200" dirty="0" err="1">
                <a:latin typeface="Times New Roman" panose="02020603050405020304" pitchFamily="18" charset="0"/>
                <a:ea typeface="Calibri" panose="020F0502020204030204" pitchFamily="34" charset="0"/>
                <a:cs typeface="Times New Roman" panose="02020603050405020304" pitchFamily="18" charset="0"/>
              </a:rPr>
              <a:t>géospatiales</a:t>
            </a:r>
            <a:r>
              <a:rPr lang="fr-FR" sz="1200" dirty="0">
                <a:latin typeface="Times New Roman" panose="02020603050405020304" pitchFamily="18" charset="0"/>
                <a:ea typeface="Calibri" panose="020F0502020204030204" pitchFamily="34" charset="0"/>
                <a:cs typeface="Times New Roman" panose="02020603050405020304" pitchFamily="18" charset="0"/>
              </a:rPr>
              <a:t> et comment utiliser la technologie de pointe : drones, scanners laser, stations totales, technologie GPS...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La carte produite par un géodésien est le support de tout métier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endParaRPr lang="ro-RO" sz="500" b="1" dirty="0" smtClean="0">
              <a:latin typeface="Times New Roman" panose="02020603050405020304" pitchFamily="18" charset="0"/>
              <a:cs typeface="Times New Roman" panose="02020603050405020304" pitchFamily="18" charset="0"/>
            </a:endParaRPr>
          </a:p>
        </p:txBody>
      </p:sp>
      <p:pic>
        <p:nvPicPr>
          <p:cNvPr id="7170" name="Picture 2" descr="C:\Users\Lenovo5\Desktop\poze slideuri\FIFIM\Parrot-Disco-Pro-A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6" b="-1"/>
          <a:stretch/>
        </p:blipFill>
        <p:spPr bwMode="auto">
          <a:xfrm>
            <a:off x="315748" y="3601477"/>
            <a:ext cx="2592583" cy="18354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Lenovo5\Desktop\poze slideuri\FIFIM\SITE-34-2-640x6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081" y="3617953"/>
            <a:ext cx="1835918" cy="18359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4600" y="5493082"/>
            <a:ext cx="4572000" cy="646331"/>
          </a:xfrm>
          <a:prstGeom prst="rect">
            <a:avLst/>
          </a:prstGeom>
        </p:spPr>
        <p:txBody>
          <a:bodyPr>
            <a:spAutoFit/>
          </a:bodyPr>
          <a:lstStyle/>
          <a:p>
            <a:r>
              <a:rPr lang="fr-FR" dirty="0"/>
              <a:t>« La technologie représente le Futur ! »</a:t>
            </a:r>
            <a:endParaRPr lang="en-GB" dirty="0"/>
          </a:p>
          <a:p>
            <a:pPr algn="just">
              <a:spcAft>
                <a:spcPts val="0"/>
              </a:spcAft>
            </a:pPr>
            <a:r>
              <a:rPr lang="ro-RO" dirty="0">
                <a:latin typeface="Times New Roman" panose="02020603050405020304" pitchFamily="18" charset="0"/>
                <a:ea typeface="MS Mincho"/>
              </a:rPr>
              <a:t> </a:t>
            </a:r>
            <a:endParaRPr lang="en-GB" dirty="0">
              <a:latin typeface="Times New Roman" panose="02020603050405020304" pitchFamily="18" charset="0"/>
              <a:ea typeface="MS Mincho"/>
            </a:endParaRPr>
          </a:p>
        </p:txBody>
      </p:sp>
      <p:pic>
        <p:nvPicPr>
          <p:cNvPr id="6" name="Picture 5"/>
          <p:cNvPicPr>
            <a:picLocks noChangeAspect="1"/>
          </p:cNvPicPr>
          <p:nvPr/>
        </p:nvPicPr>
        <p:blipFill>
          <a:blip r:embed="rId5"/>
          <a:stretch>
            <a:fillRect/>
          </a:stretch>
        </p:blipFill>
        <p:spPr>
          <a:xfrm>
            <a:off x="3048000" y="3630779"/>
            <a:ext cx="3777183" cy="1835449"/>
          </a:xfrm>
          <a:prstGeom prst="rect">
            <a:avLst/>
          </a:prstGeom>
        </p:spPr>
      </p:pic>
      <p:pic>
        <p:nvPicPr>
          <p:cNvPr id="12" name="Picture 11"/>
          <p:cNvPicPr>
            <a:picLocks noChangeAspect="1"/>
          </p:cNvPicPr>
          <p:nvPr/>
        </p:nvPicPr>
        <p:blipFill>
          <a:blip r:embed="rId6"/>
          <a:stretch>
            <a:fillRect/>
          </a:stretch>
        </p:blipFill>
        <p:spPr>
          <a:xfrm>
            <a:off x="76200" y="133350"/>
            <a:ext cx="3295650" cy="857250"/>
          </a:xfrm>
          <a:prstGeom prst="rect">
            <a:avLst/>
          </a:prstGeom>
        </p:spPr>
      </p:pic>
      <p:sp>
        <p:nvSpPr>
          <p:cNvPr id="11" name="Rectangle 10"/>
          <p:cNvSpPr/>
          <p:nvPr/>
        </p:nvSpPr>
        <p:spPr>
          <a:xfrm>
            <a:off x="3401048" y="321911"/>
            <a:ext cx="5742952" cy="403697"/>
          </a:xfrm>
          <a:prstGeom prst="rect">
            <a:avLst/>
          </a:prstGeom>
          <a:solidFill>
            <a:srgbClr val="44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3" name="Dreptunghi 12"/>
          <p:cNvSpPr/>
          <p:nvPr/>
        </p:nvSpPr>
        <p:spPr>
          <a:xfrm>
            <a:off x="3505200" y="356276"/>
            <a:ext cx="5850554"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Parallelogram 15">
            <a:extLst>
              <a:ext uri="{FF2B5EF4-FFF2-40B4-BE49-F238E27FC236}">
                <a16:creationId xmlns:a16="http://schemas.microsoft.com/office/drawing/2014/main" id="{888C8DC8-66C7-4A09-A588-41DC265FE9C0}"/>
              </a:ext>
            </a:extLst>
          </p:cNvPr>
          <p:cNvSpPr/>
          <p:nvPr/>
        </p:nvSpPr>
        <p:spPr>
          <a:xfrm rot="16200000">
            <a:off x="7704736" y="-111533"/>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B4E2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1"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2380" y="6036862"/>
            <a:ext cx="5088020" cy="723075"/>
          </a:xfrm>
          <a:prstGeom prst="rect">
            <a:avLst/>
          </a:prstGeom>
        </p:spPr>
      </p:pic>
    </p:spTree>
    <p:extLst>
      <p:ext uri="{BB962C8B-B14F-4D97-AF65-F5344CB8AC3E}">
        <p14:creationId xmlns:p14="http://schemas.microsoft.com/office/powerpoint/2010/main" val="2535641174"/>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850425"/>
            <a:ext cx="7605712" cy="2578575"/>
          </a:xfrm>
          <a:prstGeom prst="rect">
            <a:avLst/>
          </a:prstGeom>
        </p:spPr>
      </p:pic>
      <p:pic>
        <p:nvPicPr>
          <p:cNvPr id="6" name="Picture 5"/>
          <p:cNvPicPr>
            <a:picLocks noChangeAspect="1"/>
          </p:cNvPicPr>
          <p:nvPr/>
        </p:nvPicPr>
        <p:blipFill>
          <a:blip r:embed="rId3"/>
          <a:stretch>
            <a:fillRect/>
          </a:stretch>
        </p:blipFill>
        <p:spPr>
          <a:xfrm>
            <a:off x="990600" y="3505200"/>
            <a:ext cx="7308056" cy="30751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772" y="27071"/>
            <a:ext cx="6496999" cy="923309"/>
          </a:xfrm>
          <a:prstGeom prst="rect">
            <a:avLst/>
          </a:prstGeom>
        </p:spPr>
      </p:pic>
    </p:spTree>
    <p:extLst>
      <p:ext uri="{BB962C8B-B14F-4D97-AF65-F5344CB8AC3E}">
        <p14:creationId xmlns:p14="http://schemas.microsoft.com/office/powerpoint/2010/main" val="2250243634"/>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5638800"/>
            <a:ext cx="6634864" cy="415498"/>
          </a:xfrm>
          <a:prstGeom prst="rect">
            <a:avLst/>
          </a:prstGeom>
        </p:spPr>
        <p:txBody>
          <a:bodyPr wrap="square">
            <a:spAutoFit/>
          </a:bodyPr>
          <a:lstStyle/>
          <a:p>
            <a:pPr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Nous gérons de manière responsable les activités de constructions.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71520" y="772823"/>
            <a:ext cx="6226577" cy="542521"/>
          </a:xfrm>
          <a:prstGeom prst="rect">
            <a:avLst/>
          </a:prstGeom>
        </p:spPr>
        <p:txBody>
          <a:bodyPr wrap="square">
            <a:spAutoFit/>
          </a:bodyPr>
          <a:lstStyle/>
          <a:p>
            <a:pPr algn="ctr"/>
            <a:endParaRPr lang="en-GB" sz="1050" b="1" dirty="0" smtClean="0">
              <a:solidFill>
                <a:srgbClr val="4A5C26"/>
              </a:solidFill>
            </a:endParaRPr>
          </a:p>
          <a:p>
            <a:pPr algn="just">
              <a:lnSpc>
                <a:spcPct val="150000"/>
              </a:lnSpc>
              <a:spcAft>
                <a:spcPts val="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Ingénierie et Management en Constructions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471521" y="1702143"/>
            <a:ext cx="8243963" cy="446276"/>
          </a:xfrm>
          <a:prstGeom prst="rect">
            <a:avLst/>
          </a:prstGeom>
          <a:noFill/>
        </p:spPr>
        <p:txBody>
          <a:bodyPr wrap="square" rtlCol="0">
            <a:spAutoFit/>
          </a:bodyPr>
          <a:lstStyle/>
          <a:p>
            <a:r>
              <a:rPr lang="ro-RO" dirty="0"/>
              <a:t> </a:t>
            </a:r>
            <a:endParaRPr lang="en-GB" dirty="0"/>
          </a:p>
          <a:p>
            <a:pPr marL="285750" indent="-285750" algn="just">
              <a:buFont typeface="Wingdings" panose="05000000000000000000" pitchFamily="2" charset="2"/>
              <a:buChar char="ü"/>
            </a:pPr>
            <a:endParaRPr lang="ro-RO" sz="500" b="1"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552017" y="1033735"/>
            <a:ext cx="7837935" cy="3077766"/>
          </a:xfrm>
          <a:prstGeom prst="rect">
            <a:avLst/>
          </a:prstGeom>
        </p:spPr>
        <p:txBody>
          <a:bodyPr wrap="square">
            <a:spAutoFit/>
          </a:bodyPr>
          <a:lstStyle/>
          <a:p>
            <a:endParaRPr lang="ro-RO" sz="1600" b="1" dirty="0" smtClean="0">
              <a:latin typeface="+mj-lt"/>
            </a:endParaRPr>
          </a:p>
          <a:p>
            <a:pPr marL="342900" lvl="0" indent="-342900" algn="just">
              <a:lnSpc>
                <a:spcPct val="150000"/>
              </a:lnSpc>
              <a:spcAft>
                <a:spcPts val="0"/>
              </a:spcAft>
              <a:buFont typeface="Symbol" panose="05050102010706020507" pitchFamily="18" charset="2"/>
              <a:buChar char=""/>
            </a:pPr>
            <a:r>
              <a:rPr lang="fr-FR" dirty="0">
                <a:latin typeface="Times New Roman" panose="02020603050405020304" pitchFamily="18" charset="0"/>
                <a:ea typeface="Calibri" panose="020F0502020204030204" pitchFamily="34" charset="0"/>
                <a:cs typeface="Times New Roman" panose="02020603050405020304" pitchFamily="18" charset="0"/>
              </a:rPr>
              <a:t>Sociétés de constructions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dirty="0">
                <a:latin typeface="Times New Roman" panose="02020603050405020304" pitchFamily="18" charset="0"/>
                <a:ea typeface="Calibri" panose="020F0502020204030204" pitchFamily="34" charset="0"/>
                <a:cs typeface="Times New Roman" panose="02020603050405020304" pitchFamily="18" charset="0"/>
              </a:rPr>
              <a:t>Structures de projection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dirty="0">
                <a:latin typeface="Times New Roman" panose="02020603050405020304" pitchFamily="18" charset="0"/>
                <a:ea typeface="Calibri" panose="020F0502020204030204" pitchFamily="34" charset="0"/>
                <a:cs typeface="Times New Roman" panose="02020603050405020304" pitchFamily="18" charset="0"/>
              </a:rPr>
              <a:t>Sociétés de consulting</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dirty="0">
                <a:latin typeface="Times New Roman" panose="02020603050405020304" pitchFamily="18" charset="0"/>
                <a:ea typeface="Calibri" panose="020F0502020204030204" pitchFamily="34" charset="0"/>
                <a:cs typeface="Times New Roman" panose="02020603050405020304" pitchFamily="18" charset="0"/>
              </a:rPr>
              <a:t>Institutions </a:t>
            </a:r>
            <a:r>
              <a:rPr lang="fr-FR" dirty="0" smtClean="0">
                <a:latin typeface="Times New Roman" panose="02020603050405020304" pitchFamily="18" charset="0"/>
                <a:ea typeface="Calibri" panose="020F0502020204030204" pitchFamily="34" charset="0"/>
                <a:cs typeface="Times New Roman" panose="02020603050405020304" pitchFamily="18" charset="0"/>
              </a:rPr>
              <a:t>d’enseignement</a:t>
            </a:r>
            <a:endParaRPr lang="ro-RO" sz="1600" dirty="0" smtClean="0">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0"/>
              </a:spcAft>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Qu’est-ce </a:t>
            </a:r>
            <a:r>
              <a:rPr lang="fr-FR" sz="1200" dirty="0">
                <a:latin typeface="Times New Roman" panose="02020603050405020304" pitchFamily="18" charset="0"/>
                <a:ea typeface="Calibri" panose="020F0502020204030204" pitchFamily="34" charset="0"/>
                <a:cs typeface="Times New Roman" panose="02020603050405020304" pitchFamily="18" charset="0"/>
              </a:rPr>
              <a:t>que vous allez étudier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Des plans de management technique en constructions, côté financier, achats, ressources humaines, outillages et affaires bien documentées et mises en œuvre.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lvl="1"/>
            <a:endParaRPr lang="ro-RO" sz="1600" b="1" dirty="0"/>
          </a:p>
        </p:txBody>
      </p:sp>
      <p:pic>
        <p:nvPicPr>
          <p:cNvPr id="4" name="Picture 3"/>
          <p:cNvPicPr>
            <a:picLocks noChangeAspect="1"/>
          </p:cNvPicPr>
          <p:nvPr/>
        </p:nvPicPr>
        <p:blipFill>
          <a:blip r:embed="rId3"/>
          <a:stretch>
            <a:fillRect/>
          </a:stretch>
        </p:blipFill>
        <p:spPr>
          <a:xfrm>
            <a:off x="5561203" y="3587728"/>
            <a:ext cx="3333869" cy="2113334"/>
          </a:xfrm>
          <a:prstGeom prst="rect">
            <a:avLst/>
          </a:prstGeom>
        </p:spPr>
      </p:pic>
      <p:pic>
        <p:nvPicPr>
          <p:cNvPr id="5" name="Picture 4"/>
          <p:cNvPicPr>
            <a:picLocks noChangeAspect="1"/>
          </p:cNvPicPr>
          <p:nvPr/>
        </p:nvPicPr>
        <p:blipFill>
          <a:blip r:embed="rId4"/>
          <a:stretch>
            <a:fillRect/>
          </a:stretch>
        </p:blipFill>
        <p:spPr>
          <a:xfrm>
            <a:off x="334070" y="3829161"/>
            <a:ext cx="4892892" cy="1885839"/>
          </a:xfrm>
          <a:prstGeom prst="rect">
            <a:avLst/>
          </a:prstGeom>
        </p:spPr>
      </p:pic>
      <p:pic>
        <p:nvPicPr>
          <p:cNvPr id="6" name="Picture 5"/>
          <p:cNvPicPr>
            <a:picLocks noChangeAspect="1"/>
          </p:cNvPicPr>
          <p:nvPr/>
        </p:nvPicPr>
        <p:blipFill>
          <a:blip r:embed="rId5"/>
          <a:stretch>
            <a:fillRect/>
          </a:stretch>
        </p:blipFill>
        <p:spPr>
          <a:xfrm>
            <a:off x="5740792" y="996231"/>
            <a:ext cx="2974692" cy="2283720"/>
          </a:xfrm>
          <a:prstGeom prst="rect">
            <a:avLst/>
          </a:prstGeom>
        </p:spPr>
      </p:pic>
      <p:pic>
        <p:nvPicPr>
          <p:cNvPr id="12" name="Picture 11"/>
          <p:cNvPicPr>
            <a:picLocks noChangeAspect="1"/>
          </p:cNvPicPr>
          <p:nvPr/>
        </p:nvPicPr>
        <p:blipFill>
          <a:blip r:embed="rId6"/>
          <a:stretch>
            <a:fillRect/>
          </a:stretch>
        </p:blipFill>
        <p:spPr>
          <a:xfrm>
            <a:off x="152400" y="124543"/>
            <a:ext cx="3248648" cy="845024"/>
          </a:xfrm>
          <a:prstGeom prst="rect">
            <a:avLst/>
          </a:prstGeom>
        </p:spPr>
      </p:pic>
      <p:sp>
        <p:nvSpPr>
          <p:cNvPr id="11" name="Rectangle 10"/>
          <p:cNvSpPr/>
          <p:nvPr/>
        </p:nvSpPr>
        <p:spPr>
          <a:xfrm>
            <a:off x="3401048" y="321911"/>
            <a:ext cx="5742952" cy="403697"/>
          </a:xfrm>
          <a:prstGeom prst="rect">
            <a:avLst/>
          </a:prstGeom>
          <a:solidFill>
            <a:srgbClr val="44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3" name="Dreptunghi 12"/>
          <p:cNvSpPr/>
          <p:nvPr/>
        </p:nvSpPr>
        <p:spPr>
          <a:xfrm>
            <a:off x="3401048" y="356276"/>
            <a:ext cx="6006163" cy="369332"/>
          </a:xfrm>
          <a:prstGeom prst="rect">
            <a:avLst/>
          </a:prstGeom>
        </p:spPr>
        <p:txBody>
          <a:bodyPr wrap="square">
            <a:spAutoFit/>
          </a:bodyPr>
          <a:lstStyle/>
          <a:p>
            <a:r>
              <a:rPr lang="fr-FR" dirty="0"/>
              <a:t>Que pouvez-vous faire après l'obtention de votre diplôme?</a:t>
            </a:r>
            <a:endParaRPr lang="en-GB" dirty="0"/>
          </a:p>
        </p:txBody>
      </p:sp>
      <p:sp>
        <p:nvSpPr>
          <p:cNvPr id="15" name="Parallelogram 15">
            <a:extLst>
              <a:ext uri="{FF2B5EF4-FFF2-40B4-BE49-F238E27FC236}">
                <a16:creationId xmlns:a16="http://schemas.microsoft.com/office/drawing/2014/main" id="{888C8DC8-66C7-4A09-A588-41DC265FE9C0}"/>
              </a:ext>
            </a:extLst>
          </p:cNvPr>
          <p:cNvSpPr/>
          <p:nvPr/>
        </p:nvSpPr>
        <p:spPr>
          <a:xfrm rot="16200000">
            <a:off x="7780936" y="-167369"/>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B4E2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0"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9492" y="5995776"/>
            <a:ext cx="5088020" cy="723075"/>
          </a:xfrm>
          <a:prstGeom prst="rect">
            <a:avLst/>
          </a:prstGeom>
        </p:spPr>
      </p:pic>
    </p:spTree>
    <p:extLst>
      <p:ext uri="{BB962C8B-B14F-4D97-AF65-F5344CB8AC3E}">
        <p14:creationId xmlns:p14="http://schemas.microsoft.com/office/powerpoint/2010/main" val="1996281921"/>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19593" y="671927"/>
            <a:ext cx="8392745" cy="339773"/>
          </a:xfrm>
          <a:prstGeom prst="rect">
            <a:avLst/>
          </a:prstGeom>
          <a:noFill/>
        </p:spPr>
        <p:txBody>
          <a:bodyPr wrap="square" rtlCol="0">
            <a:spAutoFit/>
          </a:bodyPr>
          <a:lstStyle/>
          <a:p>
            <a:pPr algn="just">
              <a:lnSpc>
                <a:spcPct val="150000"/>
              </a:lnSpc>
              <a:spcAft>
                <a:spcPts val="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Durée d’études : 4 ans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94955" y="4038600"/>
            <a:ext cx="4131050" cy="2070446"/>
          </a:xfrm>
          <a:prstGeom prst="rect">
            <a:avLst/>
          </a:prstGeom>
        </p:spPr>
      </p:pic>
      <p:pic>
        <p:nvPicPr>
          <p:cNvPr id="4" name="Picture 3"/>
          <p:cNvPicPr>
            <a:picLocks noChangeAspect="1"/>
          </p:cNvPicPr>
          <p:nvPr/>
        </p:nvPicPr>
        <p:blipFill>
          <a:blip r:embed="rId3"/>
          <a:stretch>
            <a:fillRect/>
          </a:stretch>
        </p:blipFill>
        <p:spPr>
          <a:xfrm>
            <a:off x="4673141" y="4038600"/>
            <a:ext cx="4100338" cy="2070446"/>
          </a:xfrm>
          <a:prstGeom prst="rect">
            <a:avLst/>
          </a:prstGeom>
        </p:spPr>
      </p:pic>
      <p:pic>
        <p:nvPicPr>
          <p:cNvPr id="8" name="Picture 1"/>
          <p:cNvPicPr>
            <a:picLocks noChangeAspect="1"/>
          </p:cNvPicPr>
          <p:nvPr/>
        </p:nvPicPr>
        <p:blipFill>
          <a:blip r:embed="rId4"/>
          <a:stretch>
            <a:fillRect/>
          </a:stretch>
        </p:blipFill>
        <p:spPr>
          <a:xfrm>
            <a:off x="271095" y="4993"/>
            <a:ext cx="2638425" cy="742950"/>
          </a:xfrm>
          <a:prstGeom prst="rect">
            <a:avLst/>
          </a:prstGeom>
        </p:spPr>
      </p:pic>
      <p:sp>
        <p:nvSpPr>
          <p:cNvPr id="9" name="Rectangle 29"/>
          <p:cNvSpPr/>
          <p:nvPr/>
        </p:nvSpPr>
        <p:spPr>
          <a:xfrm>
            <a:off x="494955" y="3733800"/>
            <a:ext cx="5220045" cy="369332"/>
          </a:xfrm>
          <a:prstGeom prst="rect">
            <a:avLst/>
          </a:prstGeom>
        </p:spPr>
        <p:txBody>
          <a:bodyPr wrap="square">
            <a:spAutoFit/>
          </a:bodyPr>
          <a:lstStyle/>
          <a:p>
            <a:pPr algn="just">
              <a:lnSpc>
                <a:spcPct val="150000"/>
              </a:lnSpc>
              <a:spcAft>
                <a:spcPts val="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La légende: FPT  – Formation à plein temps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955" y="6109046"/>
            <a:ext cx="5088020" cy="7230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411891766"/>
              </p:ext>
            </p:extLst>
          </p:nvPr>
        </p:nvGraphicFramePr>
        <p:xfrm>
          <a:off x="838200" y="1337394"/>
          <a:ext cx="7935279" cy="2144341"/>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val="3597514846"/>
                    </a:ext>
                  </a:extLst>
                </a:gridCol>
                <a:gridCol w="3200400">
                  <a:extLst>
                    <a:ext uri="{9D8B030D-6E8A-4147-A177-3AD203B41FA5}">
                      <a16:colId xmlns:a16="http://schemas.microsoft.com/office/drawing/2014/main" val="3673531800"/>
                    </a:ext>
                  </a:extLst>
                </a:gridCol>
                <a:gridCol w="1676400">
                  <a:extLst>
                    <a:ext uri="{9D8B030D-6E8A-4147-A177-3AD203B41FA5}">
                      <a16:colId xmlns:a16="http://schemas.microsoft.com/office/drawing/2014/main" val="1230146274"/>
                    </a:ext>
                  </a:extLst>
                </a:gridCol>
                <a:gridCol w="1001079">
                  <a:extLst>
                    <a:ext uri="{9D8B030D-6E8A-4147-A177-3AD203B41FA5}">
                      <a16:colId xmlns:a16="http://schemas.microsoft.com/office/drawing/2014/main" val="1350144287"/>
                    </a:ext>
                  </a:extLst>
                </a:gridCol>
              </a:tblGrid>
              <a:tr h="1073899">
                <a:tc>
                  <a:txBody>
                    <a:bodyPr/>
                    <a:lstStyle/>
                    <a:p>
                      <a:pPr algn="ctr">
                        <a:lnSpc>
                          <a:spcPct val="150000"/>
                        </a:lnSpc>
                        <a:spcAft>
                          <a:spcPts val="0"/>
                        </a:spcAft>
                      </a:pPr>
                      <a:r>
                        <a:rPr lang="fr-FR" sz="1200">
                          <a:effectLst/>
                        </a:rPr>
                        <a:t>Domaine d’études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Programmes d’études de licence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Forme d’organisation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dirty="0">
                          <a:effectLst/>
                        </a:rPr>
                        <a:t>Capacité de scolarisation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0571891"/>
                  </a:ext>
                </a:extLst>
              </a:tr>
              <a:tr h="268475">
                <a:tc rowSpan="3">
                  <a:txBody>
                    <a:bodyPr/>
                    <a:lstStyle/>
                    <a:p>
                      <a:pPr algn="ctr">
                        <a:lnSpc>
                          <a:spcPct val="150000"/>
                        </a:lnSpc>
                        <a:spcAft>
                          <a:spcPts val="0"/>
                        </a:spcAft>
                      </a:pPr>
                      <a:r>
                        <a:rPr lang="fr-FR" sz="1200">
                          <a:effectLst/>
                        </a:rPr>
                        <a:t>Biotechnologies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Biotechnologies agricoles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FPT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50000"/>
                        </a:lnSpc>
                        <a:spcAft>
                          <a:spcPts val="0"/>
                        </a:spcAft>
                      </a:pPr>
                      <a:r>
                        <a:rPr lang="fr-FR" sz="1200">
                          <a:effectLst/>
                        </a:rPr>
                        <a:t>150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1714870"/>
                  </a:ext>
                </a:extLst>
              </a:tr>
              <a:tr h="268475">
                <a:tc vMerge="1">
                  <a:txBody>
                    <a:bodyPr/>
                    <a:lstStyle/>
                    <a:p>
                      <a:endParaRPr lang="en-GB"/>
                    </a:p>
                  </a:txBody>
                  <a:tcPr/>
                </a:tc>
                <a:tc>
                  <a:txBody>
                    <a:bodyPr/>
                    <a:lstStyle/>
                    <a:p>
                      <a:pPr algn="ctr">
                        <a:lnSpc>
                          <a:spcPct val="150000"/>
                        </a:lnSpc>
                        <a:spcAft>
                          <a:spcPts val="0"/>
                        </a:spcAft>
                      </a:pPr>
                      <a:r>
                        <a:rPr lang="fr-FR" sz="1200">
                          <a:effectLst/>
                        </a:rPr>
                        <a:t>Biotechnologies médico-vétérinaires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FPT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619958470"/>
                  </a:ext>
                </a:extLst>
              </a:tr>
              <a:tr h="521802">
                <a:tc vMerge="1">
                  <a:txBody>
                    <a:bodyPr/>
                    <a:lstStyle/>
                    <a:p>
                      <a:endParaRPr lang="en-GB"/>
                    </a:p>
                  </a:txBody>
                  <a:tcPr/>
                </a:tc>
                <a:tc>
                  <a:txBody>
                    <a:bodyPr/>
                    <a:lstStyle/>
                    <a:p>
                      <a:pPr algn="ctr">
                        <a:lnSpc>
                          <a:spcPct val="150000"/>
                        </a:lnSpc>
                        <a:spcAft>
                          <a:spcPts val="0"/>
                        </a:spcAft>
                      </a:pPr>
                      <a:r>
                        <a:rPr lang="fr-FR" sz="1200">
                          <a:effectLst/>
                        </a:rPr>
                        <a:t>Biotechnologies pour l’industrie alimentaire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dirty="0">
                          <a:effectLst/>
                        </a:rPr>
                        <a:t>FPT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2366333984"/>
                  </a:ext>
                </a:extLst>
              </a:tr>
            </a:tbl>
          </a:graphicData>
        </a:graphic>
      </p:graphicFrame>
    </p:spTree>
    <p:extLst>
      <p:ext uri="{BB962C8B-B14F-4D97-AF65-F5344CB8AC3E}">
        <p14:creationId xmlns:p14="http://schemas.microsoft.com/office/powerpoint/2010/main" val="3809932999"/>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80201" y="1390748"/>
            <a:ext cx="8305800" cy="2077492"/>
          </a:xfrm>
          <a:prstGeom prst="rect">
            <a:avLst/>
          </a:prstGeom>
          <a:noFill/>
        </p:spPr>
        <p:txBody>
          <a:bodyPr wrap="square" rtlCol="0">
            <a:spAutoFit/>
          </a:bodyPr>
          <a:lstStyle/>
          <a:p>
            <a:pPr algn="just">
              <a:lnSpc>
                <a:spcPct val="150000"/>
              </a:lnSpc>
              <a:spcAft>
                <a:spcPts val="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Biotechnologies agricoles</a:t>
            </a:r>
            <a:endParaRPr lang="en-GB"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Laboratoires </a:t>
            </a:r>
            <a:r>
              <a:rPr lang="fr-FR" sz="1200" dirty="0">
                <a:latin typeface="Times New Roman" panose="02020603050405020304" pitchFamily="18" charset="0"/>
                <a:ea typeface="Calibri" panose="020F0502020204030204" pitchFamily="34" charset="0"/>
                <a:cs typeface="Times New Roman" panose="02020603050405020304" pitchFamily="18" charset="0"/>
              </a:rPr>
              <a:t>d’amélioration des plantes : obtention de souches nouvelles avec des caractéristiques améliorées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Laboratoires de contrôle phytosanitaire et diagnostique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Entreprises ou sections industrielles de traitement des matières premières à caractère végétal, afin d’obtenir certains composés utiles – fourrages additifs alimentaires, enzymes, composés chimiques à action pharmacologique, bio-pesticides, bio-stimulateurs etc.</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Laboratoires à activité dans le domaine de la protection de l’environnement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5" name="Picture 3" descr="C:\Users\Lenovo5\Desktop\poze slideuri\Biotehnologii\parteneriat_european_inovare_agricultura_750x4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457005"/>
            <a:ext cx="3581400" cy="180079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Lenovo5\Desktop\poze slideuri\Biotehnologii\RijkZwa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01" y="3457005"/>
            <a:ext cx="4268549" cy="1800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30050" y="154120"/>
            <a:ext cx="2638425" cy="742950"/>
          </a:xfrm>
          <a:prstGeom prst="rect">
            <a:avLst/>
          </a:prstGeom>
        </p:spPr>
      </p:pic>
      <p:sp>
        <p:nvSpPr>
          <p:cNvPr id="7" name="Rectangle 10"/>
          <p:cNvSpPr/>
          <p:nvPr/>
        </p:nvSpPr>
        <p:spPr>
          <a:xfrm>
            <a:off x="3401048" y="321911"/>
            <a:ext cx="5742952" cy="4036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8" name="Dreptunghi 7"/>
          <p:cNvSpPr/>
          <p:nvPr/>
        </p:nvSpPr>
        <p:spPr>
          <a:xfrm>
            <a:off x="3401048" y="356276"/>
            <a:ext cx="5954706"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rallelogram 15">
            <a:extLst>
              <a:ext uri="{FF2B5EF4-FFF2-40B4-BE49-F238E27FC236}">
                <a16:creationId xmlns:a16="http://schemas.microsoft.com/office/drawing/2014/main" id="{888C8DC8-66C7-4A09-A588-41DC265FE9C0}"/>
              </a:ext>
            </a:extLst>
          </p:cNvPr>
          <p:cNvSpPr/>
          <p:nvPr/>
        </p:nvSpPr>
        <p:spPr>
          <a:xfrm rot="16200000">
            <a:off x="7704736" y="-127853"/>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15"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4655" y="5943600"/>
            <a:ext cx="5088020" cy="723075"/>
          </a:xfrm>
          <a:prstGeom prst="rect">
            <a:avLst/>
          </a:prstGeom>
        </p:spPr>
      </p:pic>
    </p:spTree>
    <p:extLst>
      <p:ext uri="{BB962C8B-B14F-4D97-AF65-F5344CB8AC3E}">
        <p14:creationId xmlns:p14="http://schemas.microsoft.com/office/powerpoint/2010/main" val="3569508187"/>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930" y="6096000"/>
            <a:ext cx="5088020" cy="723075"/>
          </a:xfrm>
          <a:prstGeom prst="rect">
            <a:avLst/>
          </a:prstGeom>
        </p:spPr>
      </p:pic>
      <p:sp>
        <p:nvSpPr>
          <p:cNvPr id="14" name="TextBox 13"/>
          <p:cNvSpPr txBox="1"/>
          <p:nvPr/>
        </p:nvSpPr>
        <p:spPr>
          <a:xfrm>
            <a:off x="304800" y="1655184"/>
            <a:ext cx="5486400" cy="2131353"/>
          </a:xfrm>
          <a:prstGeom prst="rect">
            <a:avLst/>
          </a:prstGeom>
          <a:noFill/>
        </p:spPr>
        <p:txBody>
          <a:bodyPr wrap="square" rtlCol="0">
            <a:spAutoFit/>
          </a:bodyPr>
          <a:lstStyle/>
          <a:p>
            <a:pPr algn="just">
              <a:lnSpc>
                <a:spcPct val="150000"/>
              </a:lnSpc>
              <a:spcAft>
                <a:spcPts val="0"/>
              </a:spcAft>
            </a:pPr>
            <a:r>
              <a:rPr lang="ro-RO" sz="1400" b="1" i="1" dirty="0" smtClean="0"/>
              <a:t> </a:t>
            </a: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Biotechnologies pour l’industrie alimentaire</a:t>
            </a:r>
            <a:endParaRPr lang="en-GB" sz="1200" b="1" dirty="0">
              <a:latin typeface="Calibri" panose="020F0502020204030204" pitchFamily="34" charset="0"/>
              <a:ea typeface="Calibri" panose="020F0502020204030204" pitchFamily="34" charset="0"/>
              <a:cs typeface="Times New Roman" panose="02020603050405020304" pitchFamily="18" charset="0"/>
            </a:endParaRPr>
          </a:p>
          <a:p>
            <a:endParaRPr lang="ro-RO" sz="900" b="1" i="1" dirty="0" smtClean="0"/>
          </a:p>
          <a:p>
            <a:pPr marL="342900" lvl="0" indent="-342900" algn="just">
              <a:lnSpc>
                <a:spcPct val="150000"/>
              </a:lnSpc>
              <a:spcAft>
                <a:spcPts val="0"/>
              </a:spcAft>
              <a:buFont typeface="Symbol" panose="05050102010706020507" pitchFamily="18" charset="2"/>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Expert </a:t>
            </a:r>
            <a:r>
              <a:rPr lang="fr-FR" sz="1200" dirty="0">
                <a:latin typeface="Times New Roman" panose="02020603050405020304" pitchFamily="18" charset="0"/>
                <a:ea typeface="Calibri" panose="020F0502020204030204" pitchFamily="34" charset="0"/>
                <a:cs typeface="Times New Roman" panose="02020603050405020304" pitchFamily="18" charset="0"/>
              </a:rPr>
              <a:t>dans le contrôle de la qualité des produits alimentaires, au sein des unités de traitement des aliments d’origine animale ou végétale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Ingénieur en biotechnologies, au sein des unités de traitement des aliments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Expert dans le contrôle de la qualité des produits alimentaires, en laboratoires de profil, publiques ou privées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50000"/>
              </a:lnSpc>
              <a:buFont typeface="Wingdings" panose="05000000000000000000" pitchFamily="2" charset="2"/>
              <a:buChar char="ü"/>
            </a:pPr>
            <a:endParaRPr lang="en-GB" sz="500" b="1" dirty="0"/>
          </a:p>
          <a:p>
            <a:pPr marL="285750" lvl="0" indent="-285750">
              <a:buFont typeface="Wingdings" panose="05000000000000000000" pitchFamily="2" charset="2"/>
              <a:buChar char="ü"/>
            </a:pPr>
            <a:endParaRPr lang="en-GB" sz="500" b="1" dirty="0"/>
          </a:p>
        </p:txBody>
      </p:sp>
      <p:pic>
        <p:nvPicPr>
          <p:cNvPr id="9218" name="Picture 2" descr="C:\Users\Lenovo5\Desktop\poze slideuri\Biotehnologii\key-visual-agriculture-research_9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0"/>
            <a:ext cx="404154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Lenovo5\Desktop\poze slideuri\Biotehnologii\cq5dam.web.1600.1600.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22"/>
          <a:stretch/>
        </p:blipFill>
        <p:spPr bwMode="auto">
          <a:xfrm>
            <a:off x="5867401" y="867701"/>
            <a:ext cx="2895599" cy="192116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Lenovo5\Desktop\poze slideuri\Biotehnologii\spezial-04-5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1" y="2819400"/>
            <a:ext cx="2895599" cy="1755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rfi.ro/sites/default/files/styles/inside_content/public/articol/biotehnologie.jpg?itok=bssuPsy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572000"/>
            <a:ext cx="3982418"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409575" y="190119"/>
            <a:ext cx="2638425" cy="742950"/>
          </a:xfrm>
          <a:prstGeom prst="rect">
            <a:avLst/>
          </a:prstGeom>
        </p:spPr>
      </p:pic>
      <p:sp>
        <p:nvSpPr>
          <p:cNvPr id="9" name="Rectangle 10"/>
          <p:cNvSpPr/>
          <p:nvPr/>
        </p:nvSpPr>
        <p:spPr>
          <a:xfrm>
            <a:off x="3401048" y="321911"/>
            <a:ext cx="5742952" cy="4036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0" name="Dreptunghi 9"/>
          <p:cNvSpPr/>
          <p:nvPr/>
        </p:nvSpPr>
        <p:spPr>
          <a:xfrm>
            <a:off x="3581400" y="356276"/>
            <a:ext cx="5747905"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Parallelogram 15">
            <a:extLst>
              <a:ext uri="{FF2B5EF4-FFF2-40B4-BE49-F238E27FC236}">
                <a16:creationId xmlns:a16="http://schemas.microsoft.com/office/drawing/2014/main" id="{888C8DC8-66C7-4A09-A588-41DC265FE9C0}"/>
              </a:ext>
            </a:extLst>
          </p:cNvPr>
          <p:cNvSpPr/>
          <p:nvPr/>
        </p:nvSpPr>
        <p:spPr>
          <a:xfrm rot="16200000">
            <a:off x="7857136" y="-135866"/>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2599023661"/>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5543" y="1143000"/>
            <a:ext cx="8608792" cy="2723823"/>
          </a:xfrm>
          <a:prstGeom prst="rect">
            <a:avLst/>
          </a:prstGeom>
          <a:noFill/>
        </p:spPr>
        <p:txBody>
          <a:bodyPr wrap="square" rtlCol="0">
            <a:spAutoFit/>
          </a:bodyPr>
          <a:lstStyle/>
          <a:p>
            <a:pPr algn="just">
              <a:lnSpc>
                <a:spcPct val="150000"/>
              </a:lnSpc>
              <a:spcAft>
                <a:spcPts val="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Biotechnologies médico-vétérinaires</a:t>
            </a:r>
            <a:endParaRPr lang="en-GB" sz="1200" b="1" dirty="0">
              <a:latin typeface="Calibri" panose="020F0502020204030204" pitchFamily="34" charset="0"/>
              <a:ea typeface="Calibri" panose="020F0502020204030204" pitchFamily="34" charset="0"/>
              <a:cs typeface="Times New Roman" panose="02020603050405020304" pitchFamily="18" charset="0"/>
            </a:endParaRPr>
          </a:p>
          <a:p>
            <a:endParaRPr lang="en-GB" sz="100" i="1" dirty="0">
              <a:solidFill>
                <a:srgbClr val="4A5C26"/>
              </a:solidFill>
            </a:endParaRPr>
          </a:p>
          <a:p>
            <a:pPr marL="342900" lvl="0" indent="-342900" algn="just">
              <a:lnSpc>
                <a:spcPct val="150000"/>
              </a:lnSpc>
              <a:spcAft>
                <a:spcPts val="0"/>
              </a:spcAft>
              <a:buFont typeface="Symbol" panose="05050102010706020507" pitchFamily="18" charset="2"/>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En </a:t>
            </a:r>
            <a:r>
              <a:rPr lang="fr-FR" sz="1200" dirty="0">
                <a:latin typeface="Times New Roman" panose="02020603050405020304" pitchFamily="18" charset="0"/>
                <a:ea typeface="Calibri" panose="020F0502020204030204" pitchFamily="34" charset="0"/>
                <a:cs typeface="Times New Roman" panose="02020603050405020304" pitchFamily="18" charset="0"/>
              </a:rPr>
              <a:t>laboratoires de recherche ou de production, afin d’élaborer des technologies d’obtention de certains vaccins ou produits thérapeutiques à usage vétérinaire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de production pour l’obtention de bio-stimulateurs, vaccins ou d’autres produits biotechnologiques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Contrôle des épidémies aux animaux</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Activités de production, d’organisation, de stratégie, de marketing et d’administration au sein des sociétés des filières agroalimentaires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Contrôle des produits d’origine animale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Laboratoires d’analyses et de contrôle sanitaire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Wingdings" panose="05000000000000000000" pitchFamily="2" charset="2"/>
              <a:buChar char="ü"/>
            </a:pPr>
            <a:endParaRPr lang="en-GB" sz="500" b="1" dirty="0" smtClean="0">
              <a:solidFill>
                <a:srgbClr val="4A5C26"/>
              </a:solidFill>
            </a:endParaRPr>
          </a:p>
        </p:txBody>
      </p:sp>
      <p:pic>
        <p:nvPicPr>
          <p:cNvPr id="10243" name="Picture 3" descr="C:\Users\Lenovo5\Desktop\poze slideuri\Biotehnologii\1-vaccin-bcg-resize-8477-f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14" y="3886200"/>
            <a:ext cx="2925044" cy="184719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Lenovo5\Desktop\poze slideuri\Biotehnologii\IMGP888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94"/>
          <a:stretch/>
        </p:blipFill>
        <p:spPr bwMode="auto">
          <a:xfrm>
            <a:off x="6166278" y="3962400"/>
            <a:ext cx="2799193" cy="185568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Lenovo5\Desktop\poze slideuri\Biotehnologii\p_239500_900x675-00-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8473" y="3894992"/>
            <a:ext cx="2462931" cy="18471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80714" y="173302"/>
            <a:ext cx="2638425" cy="742950"/>
          </a:xfrm>
          <a:prstGeom prst="rect">
            <a:avLst/>
          </a:prstGeom>
        </p:spPr>
      </p:pic>
      <p:sp>
        <p:nvSpPr>
          <p:cNvPr id="8" name="Rectangle 10"/>
          <p:cNvSpPr/>
          <p:nvPr/>
        </p:nvSpPr>
        <p:spPr>
          <a:xfrm>
            <a:off x="3401048" y="321911"/>
            <a:ext cx="5742952" cy="4036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9" name="Dreptunghi 8"/>
          <p:cNvSpPr/>
          <p:nvPr/>
        </p:nvSpPr>
        <p:spPr>
          <a:xfrm>
            <a:off x="3488472" y="356276"/>
            <a:ext cx="6036527" cy="388696"/>
          </a:xfrm>
          <a:prstGeom prst="rect">
            <a:avLst/>
          </a:prstGeom>
        </p:spPr>
        <p:txBody>
          <a:bodyPr wrap="square">
            <a:spAutoFit/>
          </a:bodyPr>
          <a:lstStyle/>
          <a:p>
            <a:pPr>
              <a:lnSpc>
                <a:spcPct val="107000"/>
              </a:lnSpc>
              <a:spcAft>
                <a:spcPts val="800"/>
              </a:spcAft>
            </a:pPr>
            <a:r>
              <a:rPr lang="fr-FR" dirty="0" smtClean="0">
                <a:latin typeface="Times New Roman" panose="02020603050405020304" pitchFamily="18" charset="0"/>
                <a:ea typeface="Calibri" panose="020F0502020204030204" pitchFamily="34" charset="0"/>
                <a:cs typeface="Times New Roman" panose="02020603050405020304" pitchFamily="18" charset="0"/>
              </a:rPr>
              <a:t>Que </a:t>
            </a:r>
            <a:r>
              <a:rPr lang="fr-FR" dirty="0">
                <a:latin typeface="Times New Roman" panose="02020603050405020304" pitchFamily="18" charset="0"/>
                <a:ea typeface="Calibri" panose="020F0502020204030204" pitchFamily="34" charset="0"/>
                <a:cs typeface="Times New Roman" panose="02020603050405020304" pitchFamily="18" charset="0"/>
              </a:rPr>
              <a:t>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Parallelogram 15">
            <a:extLst>
              <a:ext uri="{FF2B5EF4-FFF2-40B4-BE49-F238E27FC236}">
                <a16:creationId xmlns:a16="http://schemas.microsoft.com/office/drawing/2014/main" id="{888C8DC8-66C7-4A09-A588-41DC265FE9C0}"/>
              </a:ext>
            </a:extLst>
          </p:cNvPr>
          <p:cNvSpPr/>
          <p:nvPr/>
        </p:nvSpPr>
        <p:spPr>
          <a:xfrm rot="16200000">
            <a:off x="7780936" y="-103974"/>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1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3930" y="5943600"/>
            <a:ext cx="5088020" cy="723075"/>
          </a:xfrm>
          <a:prstGeom prst="rect">
            <a:avLst/>
          </a:prstGeom>
        </p:spPr>
      </p:pic>
    </p:spTree>
    <p:extLst>
      <p:ext uri="{BB962C8B-B14F-4D97-AF65-F5344CB8AC3E}">
        <p14:creationId xmlns:p14="http://schemas.microsoft.com/office/powerpoint/2010/main" val="2059686171"/>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99948" y="658398"/>
            <a:ext cx="8392745" cy="380938"/>
          </a:xfrm>
          <a:prstGeom prst="rect">
            <a:avLst/>
          </a:prstGeom>
          <a:noFill/>
        </p:spPr>
        <p:txBody>
          <a:bodyPr wrap="square" rtlCol="0">
            <a:spAutoFit/>
          </a:bodyPr>
          <a:lstStyle/>
          <a:p>
            <a:pPr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Durée d’études : 4 ans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13616" y="6396335"/>
            <a:ext cx="8249383" cy="307777"/>
          </a:xfrm>
          <a:prstGeom prst="rect">
            <a:avLst/>
          </a:prstGeom>
        </p:spPr>
        <p:txBody>
          <a:bodyPr wrap="square">
            <a:spAutoFit/>
          </a:bodyPr>
          <a:lstStyle/>
          <a:p>
            <a:pPr algn="ctr"/>
            <a:endParaRPr lang="en-US" sz="1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1427" y="4443222"/>
            <a:ext cx="4190573" cy="1490248"/>
          </a:xfrm>
          <a:prstGeom prst="rect">
            <a:avLst/>
          </a:prstGeom>
        </p:spPr>
      </p:pic>
      <p:pic>
        <p:nvPicPr>
          <p:cNvPr id="5" name="Picture 4"/>
          <p:cNvPicPr>
            <a:picLocks noChangeAspect="1"/>
          </p:cNvPicPr>
          <p:nvPr/>
        </p:nvPicPr>
        <p:blipFill>
          <a:blip r:embed="rId3"/>
          <a:stretch>
            <a:fillRect/>
          </a:stretch>
        </p:blipFill>
        <p:spPr>
          <a:xfrm>
            <a:off x="4749890" y="4530930"/>
            <a:ext cx="3962399" cy="1402540"/>
          </a:xfrm>
          <a:prstGeom prst="rect">
            <a:avLst/>
          </a:prstGeom>
        </p:spPr>
      </p:pic>
      <p:pic>
        <p:nvPicPr>
          <p:cNvPr id="9" name="Picture 4"/>
          <p:cNvPicPr>
            <a:picLocks noChangeAspect="1"/>
          </p:cNvPicPr>
          <p:nvPr/>
        </p:nvPicPr>
        <p:blipFill rotWithShape="1">
          <a:blip r:embed="rId4"/>
          <a:srcRect t="9562" b="16287"/>
          <a:stretch/>
        </p:blipFill>
        <p:spPr>
          <a:xfrm>
            <a:off x="263230" y="107102"/>
            <a:ext cx="3581400" cy="614467"/>
          </a:xfrm>
          <a:prstGeom prst="rect">
            <a:avLst/>
          </a:prstGeom>
        </p:spPr>
      </p:pic>
      <p:pic>
        <p:nvPicPr>
          <p:cNvPr id="10"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3930" y="6058725"/>
            <a:ext cx="5088020" cy="72307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588568405"/>
              </p:ext>
            </p:extLst>
          </p:nvPr>
        </p:nvGraphicFramePr>
        <p:xfrm>
          <a:off x="2053929" y="814435"/>
          <a:ext cx="6328071" cy="3566160"/>
        </p:xfrm>
        <a:graphic>
          <a:graphicData uri="http://schemas.openxmlformats.org/drawingml/2006/table">
            <a:tbl>
              <a:tblPr firstRow="1" firstCol="1" bandRow="1">
                <a:tableStyleId>{5C22544A-7EE6-4342-B048-85BDC9FD1C3A}</a:tableStyleId>
              </a:tblPr>
              <a:tblGrid>
                <a:gridCol w="2086216">
                  <a:extLst>
                    <a:ext uri="{9D8B030D-6E8A-4147-A177-3AD203B41FA5}">
                      <a16:colId xmlns:a16="http://schemas.microsoft.com/office/drawing/2014/main" val="340578663"/>
                    </a:ext>
                  </a:extLst>
                </a:gridCol>
                <a:gridCol w="2086216">
                  <a:extLst>
                    <a:ext uri="{9D8B030D-6E8A-4147-A177-3AD203B41FA5}">
                      <a16:colId xmlns:a16="http://schemas.microsoft.com/office/drawing/2014/main" val="4061131108"/>
                    </a:ext>
                  </a:extLst>
                </a:gridCol>
                <a:gridCol w="1199745">
                  <a:extLst>
                    <a:ext uri="{9D8B030D-6E8A-4147-A177-3AD203B41FA5}">
                      <a16:colId xmlns:a16="http://schemas.microsoft.com/office/drawing/2014/main" val="779499472"/>
                    </a:ext>
                  </a:extLst>
                </a:gridCol>
                <a:gridCol w="955894">
                  <a:extLst>
                    <a:ext uri="{9D8B030D-6E8A-4147-A177-3AD203B41FA5}">
                      <a16:colId xmlns:a16="http://schemas.microsoft.com/office/drawing/2014/main" val="700838046"/>
                    </a:ext>
                  </a:extLst>
                </a:gridCol>
              </a:tblGrid>
              <a:tr h="522881">
                <a:tc>
                  <a:txBody>
                    <a:bodyPr/>
                    <a:lstStyle/>
                    <a:p>
                      <a:pPr algn="ctr">
                        <a:lnSpc>
                          <a:spcPct val="150000"/>
                        </a:lnSpc>
                        <a:spcAft>
                          <a:spcPts val="0"/>
                        </a:spcAft>
                      </a:pPr>
                      <a:r>
                        <a:rPr lang="fr-FR" sz="1200">
                          <a:effectLst/>
                        </a:rPr>
                        <a:t>Domaine d’études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Programmes d’études de licence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Forme d’organisation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Capacité de scolarisation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4152782"/>
                  </a:ext>
                </a:extLst>
              </a:tr>
              <a:tr h="522881">
                <a:tc rowSpan="4">
                  <a:txBody>
                    <a:bodyPr/>
                    <a:lstStyle/>
                    <a:p>
                      <a:pPr algn="ctr">
                        <a:lnSpc>
                          <a:spcPct val="150000"/>
                        </a:lnSpc>
                        <a:spcAft>
                          <a:spcPts val="0"/>
                        </a:spcAft>
                      </a:pPr>
                      <a:r>
                        <a:rPr lang="fr-FR" sz="1200" dirty="0">
                          <a:effectLst/>
                        </a:rPr>
                        <a:t>Ingénierie et Management en Agriculture et Développement Rural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fr-FR" sz="1200">
                          <a:effectLst/>
                        </a:rPr>
                        <a:t>Ingénierie et Management des Affaires Agricoles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FPT/FD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200/225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9147574"/>
                  </a:ext>
                </a:extLst>
              </a:tr>
              <a:tr h="784322">
                <a:tc vMerge="1">
                  <a:txBody>
                    <a:bodyPr/>
                    <a:lstStyle/>
                    <a:p>
                      <a:endParaRPr lang="en-GB"/>
                    </a:p>
                  </a:txBody>
                  <a:tcPr/>
                </a:tc>
                <a:tc>
                  <a:txBody>
                    <a:bodyPr/>
                    <a:lstStyle/>
                    <a:p>
                      <a:pPr algn="ctr">
                        <a:lnSpc>
                          <a:spcPct val="150000"/>
                        </a:lnSpc>
                        <a:spcAft>
                          <a:spcPts val="0"/>
                        </a:spcAft>
                      </a:pPr>
                      <a:r>
                        <a:rPr lang="fr-FR" sz="1200">
                          <a:effectLst/>
                        </a:rPr>
                        <a:t>Ingénierie et Management dans l’Alimentation Publique et Agrotourisme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FPT/FD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400/250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7931618"/>
                  </a:ext>
                </a:extLst>
              </a:tr>
              <a:tr h="784322">
                <a:tc vMerge="1">
                  <a:txBody>
                    <a:bodyPr/>
                    <a:lstStyle/>
                    <a:p>
                      <a:endParaRPr lang="en-GB"/>
                    </a:p>
                  </a:txBody>
                  <a:tcPr/>
                </a:tc>
                <a:tc>
                  <a:txBody>
                    <a:bodyPr/>
                    <a:lstStyle/>
                    <a:p>
                      <a:pPr algn="ctr">
                        <a:lnSpc>
                          <a:spcPct val="150000"/>
                        </a:lnSpc>
                        <a:spcAft>
                          <a:spcPts val="0"/>
                        </a:spcAft>
                      </a:pPr>
                      <a:r>
                        <a:rPr lang="fr-FR" sz="1200">
                          <a:effectLst/>
                        </a:rPr>
                        <a:t>Ingénierie et Management des Affaires Agricoles</a:t>
                      </a:r>
                      <a:endParaRPr lang="en-GB" sz="1100">
                        <a:effectLst/>
                      </a:endParaRPr>
                    </a:p>
                    <a:p>
                      <a:pPr algn="ctr">
                        <a:lnSpc>
                          <a:spcPct val="150000"/>
                        </a:lnSpc>
                        <a:spcAft>
                          <a:spcPts val="0"/>
                        </a:spcAft>
                      </a:pPr>
                      <a:r>
                        <a:rPr lang="fr-FR" sz="1200">
                          <a:effectLst/>
                        </a:rPr>
                        <a:t>Filiale de Slatina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FPT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2949749"/>
                  </a:ext>
                </a:extLst>
              </a:tr>
              <a:tr h="784322">
                <a:tc vMerge="1">
                  <a:txBody>
                    <a:bodyPr/>
                    <a:lstStyle/>
                    <a:p>
                      <a:endParaRPr lang="en-GB"/>
                    </a:p>
                  </a:txBody>
                  <a:tcPr/>
                </a:tc>
                <a:tc>
                  <a:txBody>
                    <a:bodyPr/>
                    <a:lstStyle/>
                    <a:p>
                      <a:pPr algn="ctr">
                        <a:lnSpc>
                          <a:spcPct val="150000"/>
                        </a:lnSpc>
                        <a:spcAft>
                          <a:spcPts val="0"/>
                        </a:spcAft>
                      </a:pPr>
                      <a:r>
                        <a:rPr lang="fr-FR" sz="1200">
                          <a:effectLst/>
                        </a:rPr>
                        <a:t>Ingénierie et Management des Affaires Agricoles</a:t>
                      </a:r>
                      <a:endParaRPr lang="en-GB" sz="1100">
                        <a:effectLst/>
                      </a:endParaRPr>
                    </a:p>
                    <a:p>
                      <a:pPr algn="ctr">
                        <a:lnSpc>
                          <a:spcPct val="150000"/>
                        </a:lnSpc>
                        <a:spcAft>
                          <a:spcPts val="0"/>
                        </a:spcAft>
                      </a:pPr>
                      <a:r>
                        <a:rPr lang="fr-FR" sz="1200">
                          <a:effectLst/>
                        </a:rPr>
                        <a:t>Filiale de Călărași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dirty="0">
                          <a:effectLst/>
                        </a:rPr>
                        <a:t>FPT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fr-FR" sz="12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7407354"/>
                  </a:ext>
                </a:extLst>
              </a:tr>
            </a:tbl>
          </a:graphicData>
        </a:graphic>
      </p:graphicFrame>
    </p:spTree>
    <p:extLst>
      <p:ext uri="{BB962C8B-B14F-4D97-AF65-F5344CB8AC3E}">
        <p14:creationId xmlns:p14="http://schemas.microsoft.com/office/powerpoint/2010/main" val="2356951828"/>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054" y="6106304"/>
            <a:ext cx="5088020" cy="723075"/>
          </a:xfrm>
          <a:prstGeom prst="rect">
            <a:avLst/>
          </a:prstGeom>
        </p:spPr>
      </p:pic>
      <p:pic>
        <p:nvPicPr>
          <p:cNvPr id="5" name="Picture 4"/>
          <p:cNvPicPr>
            <a:picLocks noChangeAspect="1"/>
          </p:cNvPicPr>
          <p:nvPr/>
        </p:nvPicPr>
        <p:blipFill>
          <a:blip r:embed="rId4"/>
          <a:stretch>
            <a:fillRect/>
          </a:stretch>
        </p:blipFill>
        <p:spPr>
          <a:xfrm>
            <a:off x="375354" y="188976"/>
            <a:ext cx="3581400" cy="828675"/>
          </a:xfrm>
          <a:prstGeom prst="rect">
            <a:avLst/>
          </a:prstGeom>
        </p:spPr>
      </p:pic>
      <p:sp>
        <p:nvSpPr>
          <p:cNvPr id="14" name="TextBox 13"/>
          <p:cNvSpPr txBox="1"/>
          <p:nvPr/>
        </p:nvSpPr>
        <p:spPr>
          <a:xfrm>
            <a:off x="379708" y="1566247"/>
            <a:ext cx="7620000" cy="3940759"/>
          </a:xfrm>
          <a:prstGeom prst="rect">
            <a:avLst/>
          </a:prstGeom>
          <a:noFill/>
        </p:spPr>
        <p:txBody>
          <a:bodyPr wrap="square" numCol="1" rtlCol="0">
            <a:spAutoFit/>
          </a:bodyPr>
          <a:lstStyle/>
          <a:p>
            <a:pPr marL="342900" lvl="0" indent="-342900" algn="just">
              <a:lnSpc>
                <a:spcPct val="150000"/>
              </a:lnSpc>
              <a:spcAft>
                <a:spcPts val="0"/>
              </a:spcAft>
              <a:buFont typeface="Symbol" panose="05050102010706020507" pitchFamily="18" charset="2"/>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Agro-industrie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Commerce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Marketing</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Services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Agro-industriel</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Médias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Consulting agricole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Administration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Chambres d’Agriculture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Banques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Sociétés de consulting dans l’accès aux fonds européens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de production agricole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Sociétés qui fournissent des intrants en agriculture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Sociétés d’assurance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2524724" y="5567592"/>
            <a:ext cx="4180876" cy="415498"/>
          </a:xfrm>
          <a:prstGeom prst="rect">
            <a:avLst/>
          </a:prstGeom>
        </p:spPr>
        <p:txBody>
          <a:bodyPr wrap="square">
            <a:spAutoFit/>
          </a:bodyPr>
          <a:lstStyle/>
          <a:p>
            <a:pPr algn="ctr">
              <a:lnSpc>
                <a:spcPct val="150000"/>
              </a:lnSpc>
              <a:spcAft>
                <a:spcPts val="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 Nous te préparons pour conduire ! »</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5"/>
          <a:stretch>
            <a:fillRect/>
          </a:stretch>
        </p:blipFill>
        <p:spPr>
          <a:xfrm>
            <a:off x="3511592" y="1572569"/>
            <a:ext cx="2819856" cy="1745349"/>
          </a:xfrm>
          <a:prstGeom prst="rect">
            <a:avLst/>
          </a:prstGeom>
        </p:spPr>
      </p:pic>
      <p:sp>
        <p:nvSpPr>
          <p:cNvPr id="15" name="Rectangle 10"/>
          <p:cNvSpPr/>
          <p:nvPr/>
        </p:nvSpPr>
        <p:spPr>
          <a:xfrm>
            <a:off x="3837867" y="283493"/>
            <a:ext cx="5334000" cy="403697"/>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6" name="Dreptunghi 15"/>
          <p:cNvSpPr/>
          <p:nvPr/>
        </p:nvSpPr>
        <p:spPr>
          <a:xfrm>
            <a:off x="3733801" y="291305"/>
            <a:ext cx="5867400"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Parallelogram 15">
            <a:extLst>
              <a:ext uri="{FF2B5EF4-FFF2-40B4-BE49-F238E27FC236}">
                <a16:creationId xmlns:a16="http://schemas.microsoft.com/office/drawing/2014/main" id="{888C8DC8-66C7-4A09-A588-41DC265FE9C0}"/>
              </a:ext>
            </a:extLst>
          </p:cNvPr>
          <p:cNvSpPr/>
          <p:nvPr/>
        </p:nvSpPr>
        <p:spPr>
          <a:xfrm rot="16200000">
            <a:off x="8084444" y="-187560"/>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1" name="Rectangle 30"/>
          <p:cNvSpPr/>
          <p:nvPr/>
        </p:nvSpPr>
        <p:spPr>
          <a:xfrm>
            <a:off x="228600" y="735897"/>
            <a:ext cx="6019800" cy="746358"/>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gn="just">
              <a:lnSpc>
                <a:spcPct val="150000"/>
              </a:lnSpc>
              <a:spcAft>
                <a:spcPts val="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Ingénierie et Management des Affaires Agricoles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82" name="Picture 10" descr="Business analysis using tablet computer analysis data development with visual icon in barley  field nursery farm, smart farming, digital technology, agricultural innovation concept. Premium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4852" y="3486169"/>
            <a:ext cx="2578251" cy="171746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gronomist choosing a new planter. man at the outdoor ground of the shop. agricultural machinery. Free 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576" y="1576602"/>
            <a:ext cx="2540838" cy="1692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3596791" y="3475252"/>
            <a:ext cx="2719417" cy="1728377"/>
          </a:xfrm>
          <a:prstGeom prst="rect">
            <a:avLst/>
          </a:prstGeom>
        </p:spPr>
      </p:pic>
    </p:spTree>
    <p:extLst>
      <p:ext uri="{BB962C8B-B14F-4D97-AF65-F5344CB8AC3E}">
        <p14:creationId xmlns:p14="http://schemas.microsoft.com/office/powerpoint/2010/main" val="818361915"/>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054" y="6106304"/>
            <a:ext cx="5088020" cy="723075"/>
          </a:xfrm>
          <a:prstGeom prst="rect">
            <a:avLst/>
          </a:prstGeom>
        </p:spPr>
      </p:pic>
      <p:pic>
        <p:nvPicPr>
          <p:cNvPr id="5" name="Picture 4"/>
          <p:cNvPicPr>
            <a:picLocks noChangeAspect="1"/>
          </p:cNvPicPr>
          <p:nvPr/>
        </p:nvPicPr>
        <p:blipFill>
          <a:blip r:embed="rId4"/>
          <a:stretch>
            <a:fillRect/>
          </a:stretch>
        </p:blipFill>
        <p:spPr>
          <a:xfrm>
            <a:off x="375354" y="188976"/>
            <a:ext cx="3581400" cy="828675"/>
          </a:xfrm>
          <a:prstGeom prst="rect">
            <a:avLst/>
          </a:prstGeom>
        </p:spPr>
      </p:pic>
      <p:sp>
        <p:nvSpPr>
          <p:cNvPr id="14" name="TextBox 13"/>
          <p:cNvSpPr txBox="1"/>
          <p:nvPr/>
        </p:nvSpPr>
        <p:spPr>
          <a:xfrm>
            <a:off x="590041" y="986109"/>
            <a:ext cx="7620000" cy="3416320"/>
          </a:xfrm>
          <a:prstGeom prst="rect">
            <a:avLst/>
          </a:prstGeom>
          <a:noFill/>
        </p:spPr>
        <p:txBody>
          <a:bodyPr wrap="square" numCol="1" rtlCol="0">
            <a:spAutoFit/>
          </a:bodyPr>
          <a:lstStyle/>
          <a:p>
            <a:pPr algn="just">
              <a:lnSpc>
                <a:spcPct val="150000"/>
              </a:lnSpc>
            </a:pPr>
            <a:r>
              <a:rPr lang="ro-RO" sz="1200" dirty="0" smtClean="0"/>
              <a:t>        </a:t>
            </a:r>
          </a:p>
          <a:p>
            <a:pPr algn="just">
              <a:lnSpc>
                <a:spcPct val="150000"/>
              </a:lnSpc>
            </a:pPr>
            <a:endParaRPr lang="ro-RO" sz="1200" dirty="0"/>
          </a:p>
          <a:p>
            <a:pPr algn="just">
              <a:lnSpc>
                <a:spcPct val="150000"/>
              </a:lnSpc>
            </a:pPr>
            <a:r>
              <a:rPr lang="ro-RO" sz="1200" dirty="0" smtClean="0"/>
              <a:t>      </a:t>
            </a:r>
          </a:p>
          <a:p>
            <a:pPr marL="342900" lvl="0" indent="-342900" algn="just">
              <a:lnSpc>
                <a:spcPct val="150000"/>
              </a:lnSpc>
              <a:spcAft>
                <a:spcPts val="0"/>
              </a:spcAft>
              <a:buFont typeface="Symbol" panose="05050102010706020507" pitchFamily="18" charset="2"/>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Commerce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Marketing</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Services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de production agricole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de valorisation des produits agricoles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Tourisme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hôtelières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Pensions agrotouristiques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Institutions d’enseignement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667000" y="5299175"/>
            <a:ext cx="3962400" cy="369332"/>
          </a:xfrm>
          <a:prstGeom prst="rect">
            <a:avLst/>
          </a:prstGeom>
        </p:spPr>
        <p:txBody>
          <a:bodyPr wrap="square">
            <a:spAutoFit/>
          </a:bodyPr>
          <a:lstStyle/>
          <a:p>
            <a:pPr algn="ctr"/>
            <a:r>
              <a:rPr lang="fr-FR" b="1" dirty="0"/>
              <a:t>« Nous te préparons pour conduire ! »</a:t>
            </a:r>
            <a:endParaRPr lang="en-GB" b="1" dirty="0"/>
          </a:p>
        </p:txBody>
      </p:sp>
      <p:pic>
        <p:nvPicPr>
          <p:cNvPr id="20" name="Picture 19"/>
          <p:cNvPicPr>
            <a:picLocks noChangeAspect="1"/>
          </p:cNvPicPr>
          <p:nvPr/>
        </p:nvPicPr>
        <p:blipFill>
          <a:blip r:embed="rId5"/>
          <a:stretch>
            <a:fillRect/>
          </a:stretch>
        </p:blipFill>
        <p:spPr>
          <a:xfrm>
            <a:off x="6401390" y="1499278"/>
            <a:ext cx="2550796" cy="1727719"/>
          </a:xfrm>
          <a:prstGeom prst="rect">
            <a:avLst/>
          </a:prstGeom>
        </p:spPr>
      </p:pic>
      <p:sp>
        <p:nvSpPr>
          <p:cNvPr id="15" name="Rectangle 10"/>
          <p:cNvSpPr/>
          <p:nvPr/>
        </p:nvSpPr>
        <p:spPr>
          <a:xfrm>
            <a:off x="3837867" y="283493"/>
            <a:ext cx="5334000" cy="403697"/>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6" name="Dreptunghi 15"/>
          <p:cNvSpPr/>
          <p:nvPr/>
        </p:nvSpPr>
        <p:spPr>
          <a:xfrm>
            <a:off x="3733801" y="291305"/>
            <a:ext cx="5976504" cy="388696"/>
          </a:xfrm>
          <a:prstGeom prst="rect">
            <a:avLst/>
          </a:prstGeom>
        </p:spPr>
        <p:txBody>
          <a:bodyPr wrap="squar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Parallelogram 15">
            <a:extLst>
              <a:ext uri="{FF2B5EF4-FFF2-40B4-BE49-F238E27FC236}">
                <a16:creationId xmlns:a16="http://schemas.microsoft.com/office/drawing/2014/main" id="{888C8DC8-66C7-4A09-A588-41DC265FE9C0}"/>
              </a:ext>
            </a:extLst>
          </p:cNvPr>
          <p:cNvSpPr/>
          <p:nvPr/>
        </p:nvSpPr>
        <p:spPr>
          <a:xfrm rot="16200000">
            <a:off x="8085736" y="-185874"/>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2" name="Rectangle 31"/>
          <p:cNvSpPr/>
          <p:nvPr/>
        </p:nvSpPr>
        <p:spPr>
          <a:xfrm>
            <a:off x="316392" y="852198"/>
            <a:ext cx="7893649" cy="746358"/>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gn="just">
              <a:lnSpc>
                <a:spcPct val="150000"/>
              </a:lnSpc>
              <a:spcAft>
                <a:spcPts val="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Ingénierie et Management dans l’Alimentation Publique et Agrotourisme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Happy event manager using laptop in banquet hall Free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291" y="1544724"/>
            <a:ext cx="2650398" cy="16766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ppy young couple, man and woman, standing at stylish hotel reception, checking in upon arrival, smiling. Premium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1390" y="3305201"/>
            <a:ext cx="2628630" cy="17510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ortrait of a woman chooses a place to travel using ma. Premium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291" y="3305200"/>
            <a:ext cx="2650397" cy="181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588627"/>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2190" y="2512755"/>
            <a:ext cx="2198056" cy="200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0350" y="1088916"/>
            <a:ext cx="4232056" cy="5546198"/>
          </a:xfrm>
          <a:prstGeom prst="rect">
            <a:avLst/>
          </a:prstGeom>
          <a:noFill/>
        </p:spPr>
        <p:txBody>
          <a:bodyPr wrap="square" rtlCol="0">
            <a:spAutoFit/>
          </a:bodyPr>
          <a:lstStyle/>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6 des 7 facultés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Domaines d’enseignement expérimentaux</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Centre de recherche pour l’étude de la qualité des produits alimentaires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Serre pour la recherche, automatisée et avec des fonctions d’autocontrôle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Solarium chinois &amp; Fabrique de plantes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Bibliothèque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Centre d’Orientation et de Conseil en Carrière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Arboretum, Jardin botanique et Roseraie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Cantine et terrasse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10 foyers et de nombreux parkings destinés aux étudiants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Complexe sportif composé d’une salle de sport polyvalente de dimensions olympiques, d’une salle de fitness et des terrains de football et de tennis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vi-VN" sz="1400"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7497" y="4694691"/>
            <a:ext cx="2132749" cy="1715203"/>
          </a:xfrm>
          <a:prstGeom prst="rect">
            <a:avLst/>
          </a:prstGeom>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8424" y="2512754"/>
            <a:ext cx="2281727" cy="200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0183" y="685598"/>
            <a:ext cx="2180063" cy="160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425" y="685598"/>
            <a:ext cx="2328921" cy="1603222"/>
          </a:xfrm>
          <a:prstGeom prst="rect">
            <a:avLst/>
          </a:prstGeom>
        </p:spPr>
      </p:pic>
      <p:pic>
        <p:nvPicPr>
          <p:cNvPr id="1026" name="Picture 2" descr="Este posibil ca imaginea sÄ conÅ£inÄ: casÄ Åi Ã®n aer lib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5337" y="4694691"/>
            <a:ext cx="2274813" cy="17061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952" y="6400801"/>
            <a:ext cx="4781868" cy="457198"/>
          </a:xfrm>
          <a:prstGeom prst="rect">
            <a:avLst/>
          </a:prstGeom>
        </p:spPr>
      </p:pic>
      <p:sp>
        <p:nvSpPr>
          <p:cNvPr id="11" name="Rectangle 10"/>
          <p:cNvSpPr/>
          <p:nvPr/>
        </p:nvSpPr>
        <p:spPr>
          <a:xfrm>
            <a:off x="2515952" y="1"/>
            <a:ext cx="4646848" cy="68559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3" name="Dreptunghi 15"/>
          <p:cNvSpPr/>
          <p:nvPr/>
        </p:nvSpPr>
        <p:spPr>
          <a:xfrm>
            <a:off x="1897464" y="272482"/>
            <a:ext cx="5493936" cy="507831"/>
          </a:xfrm>
          <a:prstGeom prst="rect">
            <a:avLst/>
          </a:prstGeom>
        </p:spPr>
        <p:txBody>
          <a:bodyPr wrap="square">
            <a:spAutoFit/>
          </a:bodyPr>
          <a:lstStyle/>
          <a:p>
            <a:pPr algn="ctr">
              <a:lnSpc>
                <a:spcPct val="150000"/>
              </a:lnSpc>
              <a:spcAft>
                <a:spcPts val="0"/>
              </a:spcAft>
            </a:pPr>
            <a:r>
              <a:rPr lang="fr-FR" dirty="0">
                <a:latin typeface="Times New Roman" panose="02020603050405020304" pitchFamily="18" charset="0"/>
                <a:ea typeface="Calibri" panose="020F0502020204030204" pitchFamily="34" charset="0"/>
                <a:cs typeface="Times New Roman" panose="02020603050405020304" pitchFamily="18" charset="0"/>
              </a:rPr>
              <a:t>Campus Agronomie-</a:t>
            </a:r>
            <a:r>
              <a:rPr lang="fr-FR" dirty="0" err="1">
                <a:latin typeface="Times New Roman" panose="02020603050405020304" pitchFamily="18" charset="0"/>
                <a:ea typeface="Calibri" panose="020F0502020204030204" pitchFamily="34" charset="0"/>
                <a:cs typeface="Times New Roman" panose="02020603050405020304" pitchFamily="18" charset="0"/>
              </a:rPr>
              <a:t>Herăstrău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6">
            <a:extLst>
              <a:ext uri="{FF2B5EF4-FFF2-40B4-BE49-F238E27FC236}">
                <a16:creationId xmlns:a16="http://schemas.microsoft.com/office/drawing/2014/main" id="{F53FB0AC-5743-4F43-9B92-FE4FA72DA8A4}"/>
              </a:ext>
            </a:extLst>
          </p:cNvPr>
          <p:cNvSpPr/>
          <p:nvPr/>
        </p:nvSpPr>
        <p:spPr>
          <a:xfrm>
            <a:off x="820313" y="255300"/>
            <a:ext cx="779887" cy="430298"/>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104881575"/>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83594" y="371260"/>
            <a:ext cx="4315719" cy="2566152"/>
          </a:xfrm>
          <a:prstGeom prst="rect">
            <a:avLst/>
          </a:prstGeom>
          <a:noFill/>
        </p:spPr>
        <p:txBody>
          <a:bodyPr wrap="square" rtlCol="0">
            <a:spAutoFit/>
          </a:bodyPr>
          <a:lstStyle/>
          <a:p>
            <a:pPr marL="285750" indent="-285750">
              <a:buFont typeface="Wingdings" panose="05000000000000000000" pitchFamily="2" charset="2"/>
              <a:buChar char="Ø"/>
            </a:pPr>
            <a:endParaRPr lang="en-GB" sz="1600" i="1" dirty="0">
              <a:solidFill>
                <a:schemeClr val="tx1">
                  <a:lumMod val="85000"/>
                  <a:lumOff val="15000"/>
                </a:schemeClr>
              </a:solidFill>
              <a:latin typeface="Calibri" pitchFamily="34" charset="0"/>
              <a:cs typeface="Calibri" pitchFamily="34"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Le bâtiment de la Faculté de Médecine Vétérinaire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La Clinique Vétérinaire Universitaire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L’hôpital Universitaire d’Urgence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L’Institut de Médecine Comparée et les laboratoires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Foyer</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Complexe agroalimentaire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Bibliothèque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9816" y="2901011"/>
            <a:ext cx="2251849" cy="153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64242" y="2895600"/>
            <a:ext cx="2345941" cy="1632450"/>
          </a:xfrm>
          <a:prstGeom prst="rect">
            <a:avLst/>
          </a:prstGeom>
        </p:spPr>
      </p:pic>
      <p:pic>
        <p:nvPicPr>
          <p:cNvPr id="3" name="Picture 2"/>
          <p:cNvPicPr>
            <a:picLocks noChangeAspect="1"/>
          </p:cNvPicPr>
          <p:nvPr/>
        </p:nvPicPr>
        <p:blipFill>
          <a:blip r:embed="rId4"/>
          <a:stretch>
            <a:fillRect/>
          </a:stretch>
        </p:blipFill>
        <p:spPr>
          <a:xfrm>
            <a:off x="581008" y="4400673"/>
            <a:ext cx="2297821" cy="1589771"/>
          </a:xfrm>
          <a:prstGeom prst="rect">
            <a:avLst/>
          </a:prstGeom>
        </p:spPr>
      </p:pic>
      <p:pic>
        <p:nvPicPr>
          <p:cNvPr id="4" name="Picture 3"/>
          <p:cNvPicPr>
            <a:picLocks noChangeAspect="1"/>
          </p:cNvPicPr>
          <p:nvPr/>
        </p:nvPicPr>
        <p:blipFill>
          <a:blip r:embed="rId5"/>
          <a:stretch>
            <a:fillRect/>
          </a:stretch>
        </p:blipFill>
        <p:spPr>
          <a:xfrm>
            <a:off x="3339816" y="4437976"/>
            <a:ext cx="2293618" cy="1552468"/>
          </a:xfrm>
          <a:prstGeom prst="rect">
            <a:avLst/>
          </a:prstGeom>
        </p:spPr>
      </p:pic>
      <p:pic>
        <p:nvPicPr>
          <p:cNvPr id="5" name="Picture 4"/>
          <p:cNvPicPr>
            <a:picLocks noChangeAspect="1"/>
          </p:cNvPicPr>
          <p:nvPr/>
        </p:nvPicPr>
        <p:blipFill>
          <a:blip r:embed="rId6"/>
          <a:stretch>
            <a:fillRect/>
          </a:stretch>
        </p:blipFill>
        <p:spPr>
          <a:xfrm>
            <a:off x="5907287" y="2862775"/>
            <a:ext cx="2429107" cy="1643965"/>
          </a:xfrm>
          <a:prstGeom prst="rect">
            <a:avLst/>
          </a:prstGeom>
        </p:spPr>
      </p:pic>
      <p:pic>
        <p:nvPicPr>
          <p:cNvPr id="7" name="Picture 6"/>
          <p:cNvPicPr>
            <a:picLocks noChangeAspect="1"/>
          </p:cNvPicPr>
          <p:nvPr/>
        </p:nvPicPr>
        <p:blipFill>
          <a:blip r:embed="rId7"/>
          <a:stretch>
            <a:fillRect/>
          </a:stretch>
        </p:blipFill>
        <p:spPr>
          <a:xfrm>
            <a:off x="5902936" y="344865"/>
            <a:ext cx="3157679" cy="2421330"/>
          </a:xfrm>
          <a:prstGeom prst="rect">
            <a:avLst/>
          </a:prstGeom>
        </p:spPr>
      </p:pic>
      <p:pic>
        <p:nvPicPr>
          <p:cNvPr id="8" name="Picture 7"/>
          <p:cNvPicPr>
            <a:picLocks noChangeAspect="1"/>
          </p:cNvPicPr>
          <p:nvPr/>
        </p:nvPicPr>
        <p:blipFill>
          <a:blip r:embed="rId8"/>
          <a:stretch>
            <a:fillRect/>
          </a:stretch>
        </p:blipFill>
        <p:spPr>
          <a:xfrm>
            <a:off x="5941819" y="4350641"/>
            <a:ext cx="2394575" cy="1616223"/>
          </a:xfrm>
          <a:prstGeom prst="rect">
            <a:avLst/>
          </a:prstGeom>
        </p:spPr>
      </p:pic>
      <p:pic>
        <p:nvPicPr>
          <p:cNvPr id="11"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6054" y="6106304"/>
            <a:ext cx="5088020" cy="723075"/>
          </a:xfrm>
          <a:prstGeom prst="rect">
            <a:avLst/>
          </a:prstGeom>
        </p:spPr>
      </p:pic>
      <p:sp>
        <p:nvSpPr>
          <p:cNvPr id="13" name="Rectangle 10"/>
          <p:cNvSpPr/>
          <p:nvPr/>
        </p:nvSpPr>
        <p:spPr>
          <a:xfrm>
            <a:off x="2766074" y="254584"/>
            <a:ext cx="4168126" cy="403697"/>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4" name="Dreptunghi 15"/>
          <p:cNvSpPr/>
          <p:nvPr/>
        </p:nvSpPr>
        <p:spPr>
          <a:xfrm>
            <a:off x="2741587" y="203232"/>
            <a:ext cx="4315719" cy="507831"/>
          </a:xfrm>
          <a:prstGeom prst="rect">
            <a:avLst/>
          </a:prstGeom>
        </p:spPr>
        <p:txBody>
          <a:bodyPr wrap="square">
            <a:spAutoFit/>
          </a:bodyPr>
          <a:lstStyle/>
          <a:p>
            <a:pPr algn="just">
              <a:lnSpc>
                <a:spcPct val="150000"/>
              </a:lnSpc>
              <a:spcAft>
                <a:spcPts val="0"/>
              </a:spcAft>
            </a:pPr>
            <a:r>
              <a:rPr lang="fr-FR" dirty="0">
                <a:latin typeface="Times New Roman" panose="02020603050405020304" pitchFamily="18" charset="0"/>
                <a:ea typeface="Calibri" panose="020F0502020204030204" pitchFamily="34" charset="0"/>
                <a:cs typeface="Times New Roman" panose="02020603050405020304" pitchFamily="18" charset="0"/>
              </a:rPr>
              <a:t>Campus Médecine Vétérinaire – </a:t>
            </a:r>
            <a:r>
              <a:rPr lang="fr-FR" dirty="0" err="1">
                <a:latin typeface="Times New Roman" panose="02020603050405020304" pitchFamily="18" charset="0"/>
                <a:ea typeface="Calibri" panose="020F0502020204030204" pitchFamily="34" charset="0"/>
                <a:cs typeface="Times New Roman" panose="02020603050405020304" pitchFamily="18" charset="0"/>
              </a:rPr>
              <a:t>Cotroceni</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5">
            <a:extLst>
              <a:ext uri="{FF2B5EF4-FFF2-40B4-BE49-F238E27FC236}">
                <a16:creationId xmlns:a16="http://schemas.microsoft.com/office/drawing/2014/main" id="{15581B0E-F661-4D50-A8A2-4D40AC914A29}"/>
              </a:ext>
            </a:extLst>
          </p:cNvPr>
          <p:cNvSpPr/>
          <p:nvPr/>
        </p:nvSpPr>
        <p:spPr>
          <a:xfrm>
            <a:off x="988330" y="117993"/>
            <a:ext cx="633905" cy="576158"/>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098010806"/>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tăText 1">
            <a:extLst>
              <a:ext uri="{FF2B5EF4-FFF2-40B4-BE49-F238E27FC236}">
                <a16:creationId xmlns:a16="http://schemas.microsoft.com/office/drawing/2014/main" id="{21347AFE-CE9C-4AD7-A18B-24837AB599D0}"/>
              </a:ext>
            </a:extLst>
          </p:cNvPr>
          <p:cNvSpPr txBox="1"/>
          <p:nvPr/>
        </p:nvSpPr>
        <p:spPr>
          <a:xfrm>
            <a:off x="3489740" y="6248400"/>
            <a:ext cx="2498041" cy="338554"/>
          </a:xfrm>
          <a:prstGeom prst="rect">
            <a:avLst/>
          </a:prstGeom>
          <a:noFill/>
        </p:spPr>
        <p:txBody>
          <a:bodyPr wrap="square" rtlCol="0">
            <a:spAutoFit/>
          </a:bodyPr>
          <a:lstStyle/>
          <a:p>
            <a:pPr algn="ctr"/>
            <a:r>
              <a:rPr lang="en-US" sz="1600" b="1" dirty="0" smtClean="0">
                <a:solidFill>
                  <a:schemeClr val="tx1">
                    <a:lumMod val="50000"/>
                    <a:lumOff val="50000"/>
                  </a:schemeClr>
                </a:solidFill>
              </a:rPr>
              <a:t>www.usamv.ro</a:t>
            </a:r>
            <a:endParaRPr lang="en-US" sz="1600" b="1" dirty="0">
              <a:solidFill>
                <a:schemeClr val="tx1">
                  <a:lumMod val="50000"/>
                  <a:lumOff val="50000"/>
                </a:schemeClr>
              </a:solidFill>
            </a:endParaRPr>
          </a:p>
        </p:txBody>
      </p:sp>
      <p:sp>
        <p:nvSpPr>
          <p:cNvPr id="2" name="Rectangle 1"/>
          <p:cNvSpPr/>
          <p:nvPr/>
        </p:nvSpPr>
        <p:spPr>
          <a:xfrm>
            <a:off x="726118" y="1460159"/>
            <a:ext cx="3581400" cy="1546962"/>
          </a:xfrm>
          <a:prstGeom prst="rect">
            <a:avLst/>
          </a:prstGeom>
        </p:spPr>
        <p:txBody>
          <a:bodyPr wrap="square">
            <a:spAutoFit/>
          </a:bodyPr>
          <a:lstStyle/>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Licence:     	28 programmes d'études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sz="1200" dirty="0" smtClean="0">
              <a:solidFill>
                <a:srgbClr val="4A5C26"/>
              </a:solidFill>
              <a:latin typeface="Calibri" pitchFamily="34" charset="0"/>
              <a:cs typeface="Calibri" pitchFamily="34" charset="0"/>
            </a:endParaRP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Master:  	32 programmes d'études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sz="1200" dirty="0">
              <a:solidFill>
                <a:srgbClr val="4A5C26"/>
              </a:solidFill>
              <a:latin typeface="Calibri" pitchFamily="34" charset="0"/>
              <a:cs typeface="Calibri" pitchFamily="34" charset="0"/>
            </a:endParaRP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Doctorat:     	6 domaines doctoraux</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r>
              <a:rPr lang="en-GB" sz="1200" dirty="0" smtClean="0">
                <a:solidFill>
                  <a:srgbClr val="4A5C26"/>
                </a:solidFill>
                <a:latin typeface="Calibri" pitchFamily="34" charset="0"/>
                <a:cs typeface="Calibri" pitchFamily="34" charset="0"/>
              </a:rPr>
              <a:t> </a:t>
            </a:r>
            <a:endParaRPr lang="en-GB" sz="1200" dirty="0">
              <a:solidFill>
                <a:srgbClr val="4A5C26"/>
              </a:solidFill>
              <a:latin typeface="Calibri" pitchFamily="34" charset="0"/>
              <a:cs typeface="Calibri" pitchFamily="34" charset="0"/>
            </a:endParaRPr>
          </a:p>
        </p:txBody>
      </p:sp>
      <p:sp>
        <p:nvSpPr>
          <p:cNvPr id="11" name="Title 3"/>
          <p:cNvSpPr>
            <a:spLocks noGrp="1"/>
          </p:cNvSpPr>
          <p:nvPr>
            <p:ph type="title"/>
          </p:nvPr>
        </p:nvSpPr>
        <p:spPr>
          <a:xfrm>
            <a:off x="411264" y="4659230"/>
            <a:ext cx="2833989" cy="373245"/>
          </a:xfrm>
        </p:spPr>
        <p:txBody>
          <a:bodyPr>
            <a:noAutofit/>
          </a:bodyPr>
          <a:lstStyle/>
          <a:p>
            <a:r>
              <a:rPr lang="en-US" sz="3200" b="1" dirty="0"/>
              <a:t> </a:t>
            </a:r>
          </a:p>
        </p:txBody>
      </p:sp>
      <p:grpSp>
        <p:nvGrpSpPr>
          <p:cNvPr id="8" name="Group 7"/>
          <p:cNvGrpSpPr/>
          <p:nvPr/>
        </p:nvGrpSpPr>
        <p:grpSpPr>
          <a:xfrm>
            <a:off x="591731" y="1366220"/>
            <a:ext cx="7927726" cy="4115977"/>
            <a:chOff x="838216" y="-196137"/>
            <a:chExt cx="7741120" cy="429914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987" y="-196137"/>
              <a:ext cx="1880384" cy="125358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9047" y="-162143"/>
              <a:ext cx="1880289" cy="125519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16" y="2652730"/>
              <a:ext cx="2183254" cy="145027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9285" y="1222594"/>
              <a:ext cx="1879092" cy="1252951"/>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2351" y="1255311"/>
              <a:ext cx="1852683" cy="1236764"/>
            </a:xfrm>
            <a:prstGeom prst="rect">
              <a:avLst/>
            </a:prstGeom>
          </p:spPr>
        </p:pic>
      </p:gr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731" y="2729733"/>
            <a:ext cx="1832120" cy="1194619"/>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2743200"/>
            <a:ext cx="1837908" cy="1196699"/>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8937" y="4096757"/>
            <a:ext cx="2137828" cy="1400018"/>
          </a:xfrm>
          <a:prstGeom prst="rect">
            <a:avLst/>
          </a:prstGeom>
        </p:spPr>
      </p:pic>
      <p:sp>
        <p:nvSpPr>
          <p:cNvPr id="21" name="Rectangle 20"/>
          <p:cNvSpPr/>
          <p:nvPr/>
        </p:nvSpPr>
        <p:spPr>
          <a:xfrm>
            <a:off x="5182469" y="4016812"/>
            <a:ext cx="3572990" cy="1370953"/>
          </a:xfrm>
          <a:prstGeom prst="rect">
            <a:avLst/>
          </a:prstGeom>
        </p:spPr>
        <p:txBody>
          <a:bodyPr wrap="square">
            <a:spAutoFit/>
          </a:bodyPr>
          <a:lstStyle/>
          <a:p>
            <a:pPr algn="ctr">
              <a:lnSpc>
                <a:spcPct val="107000"/>
              </a:lnSpc>
              <a:spcAft>
                <a:spcPts val="800"/>
              </a:spcAft>
            </a:pPr>
            <a:r>
              <a:rPr lang="fr-FR" sz="1200" b="1" dirty="0">
                <a:latin typeface="Times New Roman" panose="02020603050405020304" pitchFamily="18" charset="0"/>
                <a:ea typeface="Calibri" panose="020F0502020204030204" pitchFamily="34" charset="0"/>
                <a:cs typeface="Times New Roman" panose="02020603050405020304" pitchFamily="18" charset="0"/>
              </a:rPr>
              <a:t>La mission de l'USAMV</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Par l'éducation et la recherche scientifique, former des spécialistes hautement qualifiés dotés de compétences adaptées aux exigences du marché du travail dans les domaines fondamentaux: "Sciences de l'ingénierie" et "Sciences biologiques et biomédicales".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1772" y="27071"/>
            <a:ext cx="6496999" cy="923309"/>
          </a:xfrm>
          <a:prstGeom prst="rect">
            <a:avLst/>
          </a:prstGeom>
        </p:spPr>
      </p:pic>
    </p:spTree>
    <p:extLst>
      <p:ext uri="{BB962C8B-B14F-4D97-AF65-F5344CB8AC3E}">
        <p14:creationId xmlns:p14="http://schemas.microsoft.com/office/powerpoint/2010/main" val="3261059480"/>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03D46D-CA34-42A3-B832-C467B15C009A}"/>
              </a:ext>
            </a:extLst>
          </p:cNvPr>
          <p:cNvSpPr txBox="1"/>
          <p:nvPr/>
        </p:nvSpPr>
        <p:spPr>
          <a:xfrm>
            <a:off x="685800" y="1005110"/>
            <a:ext cx="7872925" cy="2677656"/>
          </a:xfrm>
          <a:prstGeom prst="rect">
            <a:avLst/>
          </a:prstGeom>
          <a:noFill/>
        </p:spPr>
        <p:txBody>
          <a:bodyPr wrap="square" rtlCol="0">
            <a:spAutoFit/>
          </a:bodyPr>
          <a:lstStyle/>
          <a:p>
            <a:pPr algn="just">
              <a:lnSpc>
                <a:spcPct val="150000"/>
              </a:lnSpc>
              <a:spcAft>
                <a:spcPts val="0"/>
              </a:spcAft>
            </a:pPr>
            <a:r>
              <a:rPr lang="fr-FR" sz="1400" dirty="0" smtClean="0">
                <a:latin typeface="Times New Roman" panose="02020603050405020304" pitchFamily="18" charset="0"/>
                <a:ea typeface="Calibri" panose="020F0502020204030204" pitchFamily="34" charset="0"/>
                <a:cs typeface="Times New Roman" panose="02020603050405020304" pitchFamily="18" charset="0"/>
              </a:rPr>
              <a:t>Centre </a:t>
            </a:r>
            <a:r>
              <a:rPr lang="fr-FR" sz="1400" dirty="0">
                <a:latin typeface="Times New Roman" panose="02020603050405020304" pitchFamily="18" charset="0"/>
                <a:ea typeface="Calibri" panose="020F0502020204030204" pitchFamily="34" charset="0"/>
                <a:cs typeface="Times New Roman" panose="02020603050405020304" pitchFamily="18" charset="0"/>
              </a:rPr>
              <a:t>Culturel Estudiantin</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Musique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Théâtre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Danse folklorique – L’ensemble </a:t>
            </a:r>
            <a:r>
              <a:rPr lang="fr-FR" sz="1400" dirty="0" err="1">
                <a:latin typeface="Times New Roman" panose="02020603050405020304" pitchFamily="18" charset="0"/>
                <a:ea typeface="Calibri" panose="020F0502020204030204" pitchFamily="34" charset="0"/>
                <a:cs typeface="Times New Roman" panose="02020603050405020304" pitchFamily="18" charset="0"/>
              </a:rPr>
              <a:t>Bucur</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Cercle de Photographie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Cercle d’Ornithologie Aves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itchFamily="2" charset="2"/>
              <a:buChar char="Ø"/>
            </a:pPr>
            <a:endParaRPr lang="ro-RO" sz="1400" b="1" dirty="0">
              <a:latin typeface="Calibri" pitchFamily="34" charset="0"/>
              <a:cs typeface="Calibri" pitchFamily="34" charset="0"/>
            </a:endParaRPr>
          </a:p>
          <a:p>
            <a:pPr marL="285750" indent="-285750">
              <a:buFont typeface="Wingdings" pitchFamily="2" charset="2"/>
              <a:buChar char="Ø"/>
            </a:pPr>
            <a:endParaRPr lang="en-GB" sz="1400" b="1" dirty="0" smtClean="0">
              <a:latin typeface="Calibri" pitchFamily="34" charset="0"/>
              <a:cs typeface="Calibri" pitchFamily="34" charset="0"/>
            </a:endParaRPr>
          </a:p>
          <a:p>
            <a:pPr marL="285750" indent="-285750">
              <a:buFont typeface="Wingdings" pitchFamily="2" charset="2"/>
              <a:buChar char="Ø"/>
            </a:pPr>
            <a:endParaRPr lang="vi-VN" sz="1400" dirty="0">
              <a:latin typeface="Calibri" pitchFamily="34" charset="0"/>
              <a:cs typeface="Calibri" pitchFamily="34" charset="0"/>
            </a:endParaRPr>
          </a:p>
        </p:txBody>
      </p:sp>
      <p:sp>
        <p:nvSpPr>
          <p:cNvPr id="2" name="Rectangle 1"/>
          <p:cNvSpPr/>
          <p:nvPr/>
        </p:nvSpPr>
        <p:spPr>
          <a:xfrm>
            <a:off x="675290" y="2928213"/>
            <a:ext cx="4730496" cy="1996765"/>
          </a:xfrm>
          <a:prstGeom prst="rect">
            <a:avLst/>
          </a:prstGeom>
        </p:spPr>
        <p:txBody>
          <a:bodyPr wrap="square">
            <a:spAutoFit/>
          </a:bodyPr>
          <a:lstStyle/>
          <a:p>
            <a:pPr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AGRONOMIADA</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Compétitions d’une grande tradition (scientifiques et sportives) dédiées exclusivement aux étudiants agronomes de tout le pays. </a:t>
            </a:r>
            <a:r>
              <a:rPr lang="fr-FR" sz="1400" dirty="0" err="1">
                <a:latin typeface="Times New Roman" panose="02020603050405020304" pitchFamily="18" charset="0"/>
                <a:ea typeface="Calibri" panose="020F0502020204030204" pitchFamily="34" charset="0"/>
                <a:cs typeface="Times New Roman" panose="02020603050405020304" pitchFamily="18" charset="0"/>
              </a:rPr>
              <a:t>Agronomiada</a:t>
            </a:r>
            <a:r>
              <a:rPr lang="fr-FR" sz="1400" dirty="0">
                <a:latin typeface="Times New Roman" panose="02020603050405020304" pitchFamily="18" charset="0"/>
                <a:ea typeface="Calibri" panose="020F0502020204030204" pitchFamily="34" charset="0"/>
                <a:cs typeface="Times New Roman" panose="02020603050405020304" pitchFamily="18" charset="0"/>
              </a:rPr>
              <a:t> a lieu par rotation dans un de ces cinq centres universitaires d’enseignement agronomique: Bucarest, </a:t>
            </a:r>
            <a:r>
              <a:rPr lang="fr-FR" sz="1400" dirty="0" err="1">
                <a:latin typeface="Times New Roman" panose="02020603050405020304" pitchFamily="18" charset="0"/>
                <a:ea typeface="Calibri" panose="020F0502020204030204" pitchFamily="34" charset="0"/>
                <a:cs typeface="Times New Roman" panose="02020603050405020304" pitchFamily="18" charset="0"/>
              </a:rPr>
              <a:t>Iași</a:t>
            </a:r>
            <a:r>
              <a:rPr lang="fr-FR" sz="1400" dirty="0">
                <a:latin typeface="Times New Roman" panose="02020603050405020304" pitchFamily="18" charset="0"/>
                <a:ea typeface="Calibri" panose="020F0502020204030204" pitchFamily="34" charset="0"/>
                <a:cs typeface="Times New Roman" panose="02020603050405020304" pitchFamily="18" charset="0"/>
              </a:rPr>
              <a:t>, Cluj, </a:t>
            </a:r>
            <a:r>
              <a:rPr lang="fr-FR" sz="1400" dirty="0" err="1">
                <a:latin typeface="Times New Roman" panose="02020603050405020304" pitchFamily="18" charset="0"/>
                <a:ea typeface="Calibri" panose="020F0502020204030204" pitchFamily="34" charset="0"/>
                <a:cs typeface="Times New Roman" panose="02020603050405020304" pitchFamily="18" charset="0"/>
              </a:rPr>
              <a:t>Timișoara</a:t>
            </a:r>
            <a:r>
              <a:rPr lang="fr-FR" sz="1400" dirty="0">
                <a:latin typeface="Times New Roman" panose="02020603050405020304" pitchFamily="18" charset="0"/>
                <a:ea typeface="Calibri" panose="020F0502020204030204" pitchFamily="34" charset="0"/>
                <a:cs typeface="Times New Roman" panose="02020603050405020304" pitchFamily="18" charset="0"/>
              </a:rPr>
              <a:t> et Craiova.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760810" y="21833"/>
            <a:ext cx="3002190" cy="2000744"/>
          </a:xfrm>
          <a:prstGeom prst="rect">
            <a:avLst/>
          </a:prstGeom>
        </p:spPr>
      </p:pic>
      <p:sp>
        <p:nvSpPr>
          <p:cNvPr id="3" name="Rectangle 2"/>
          <p:cNvSpPr/>
          <p:nvPr/>
        </p:nvSpPr>
        <p:spPr>
          <a:xfrm>
            <a:off x="675290" y="4992421"/>
            <a:ext cx="4730496" cy="738664"/>
          </a:xfrm>
          <a:prstGeom prst="rect">
            <a:avLst/>
          </a:prstGeom>
        </p:spPr>
        <p:txBody>
          <a:bodyPr wrap="square">
            <a:spAutoFit/>
          </a:bodyPr>
          <a:lstStyle/>
          <a:p>
            <a:pPr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BOBOCFEST – événement de „Bienvenue!” dédié aux étudiants de la première année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5748783" y="3757772"/>
            <a:ext cx="3023441" cy="2033428"/>
          </a:xfrm>
          <a:prstGeom prst="rect">
            <a:avLst/>
          </a:prstGeom>
        </p:spPr>
      </p:pic>
      <p:pic>
        <p:nvPicPr>
          <p:cNvPr id="13" name="Picture 12"/>
          <p:cNvPicPr>
            <a:picLocks noChangeAspect="1"/>
          </p:cNvPicPr>
          <p:nvPr/>
        </p:nvPicPr>
        <p:blipFill>
          <a:blip r:embed="rId4"/>
          <a:stretch>
            <a:fillRect/>
          </a:stretch>
        </p:blipFill>
        <p:spPr>
          <a:xfrm>
            <a:off x="5748784" y="2077428"/>
            <a:ext cx="3014216" cy="1507108"/>
          </a:xfrm>
          <a:prstGeom prst="rect">
            <a:avLst/>
          </a:prstGeom>
        </p:spPr>
      </p:pic>
      <p:pic>
        <p:nvPicPr>
          <p:cNvPr id="10"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6054" y="6106304"/>
            <a:ext cx="5088020" cy="723075"/>
          </a:xfrm>
          <a:prstGeom prst="rect">
            <a:avLst/>
          </a:prstGeom>
        </p:spPr>
      </p:pic>
      <p:sp>
        <p:nvSpPr>
          <p:cNvPr id="12" name="Rectangle 10"/>
          <p:cNvSpPr/>
          <p:nvPr/>
        </p:nvSpPr>
        <p:spPr>
          <a:xfrm>
            <a:off x="1860804" y="275539"/>
            <a:ext cx="3887980" cy="403697"/>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schemeClr>
              </a:solidFill>
            </a:endParaRPr>
          </a:p>
        </p:txBody>
      </p:sp>
      <p:sp>
        <p:nvSpPr>
          <p:cNvPr id="14" name="Dreptunghi 15"/>
          <p:cNvSpPr/>
          <p:nvPr/>
        </p:nvSpPr>
        <p:spPr>
          <a:xfrm>
            <a:off x="1981200" y="292721"/>
            <a:ext cx="3200400" cy="507831"/>
          </a:xfrm>
          <a:prstGeom prst="rect">
            <a:avLst/>
          </a:prstGeom>
        </p:spPr>
        <p:txBody>
          <a:bodyPr wrap="square">
            <a:spAutoFit/>
          </a:bodyPr>
          <a:lstStyle/>
          <a:p>
            <a:pPr algn="just">
              <a:lnSpc>
                <a:spcPct val="150000"/>
              </a:lnSpc>
              <a:spcAft>
                <a:spcPts val="0"/>
              </a:spcAft>
            </a:pPr>
            <a:r>
              <a:rPr lang="fr-FR" dirty="0">
                <a:latin typeface="Times New Roman" panose="02020603050405020304" pitchFamily="18" charset="0"/>
                <a:ea typeface="Calibri" panose="020F0502020204030204" pitchFamily="34" charset="0"/>
                <a:cs typeface="Times New Roman" panose="02020603050405020304" pitchFamily="18" charset="0"/>
              </a:rPr>
              <a:t>Activités extracurriculaires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6">
            <a:extLst>
              <a:ext uri="{FF2B5EF4-FFF2-40B4-BE49-F238E27FC236}">
                <a16:creationId xmlns:a16="http://schemas.microsoft.com/office/drawing/2014/main" id="{D24F4F4B-14E7-47BB-AF77-E206E6895477}"/>
              </a:ext>
            </a:extLst>
          </p:cNvPr>
          <p:cNvSpPr/>
          <p:nvPr/>
        </p:nvSpPr>
        <p:spPr>
          <a:xfrm rot="2700000">
            <a:off x="1164545" y="33818"/>
            <a:ext cx="467534" cy="94428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2085083964"/>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stretch>
            <a:fillRect/>
          </a:stretch>
        </p:blipFill>
        <p:spPr>
          <a:xfrm>
            <a:off x="6535553" y="5240171"/>
            <a:ext cx="2562225" cy="523875"/>
          </a:xfrm>
          <a:prstGeom prst="rect">
            <a:avLst/>
          </a:prstGeom>
        </p:spPr>
      </p:pic>
      <p:pic>
        <p:nvPicPr>
          <p:cNvPr id="46" name="Picture 45"/>
          <p:cNvPicPr>
            <a:picLocks noChangeAspect="1"/>
          </p:cNvPicPr>
          <p:nvPr/>
        </p:nvPicPr>
        <p:blipFill>
          <a:blip r:embed="rId4"/>
          <a:stretch>
            <a:fillRect/>
          </a:stretch>
        </p:blipFill>
        <p:spPr>
          <a:xfrm>
            <a:off x="6735527" y="5909161"/>
            <a:ext cx="2323419" cy="221278"/>
          </a:xfrm>
          <a:prstGeom prst="rect">
            <a:avLst/>
          </a:prstGeom>
        </p:spPr>
      </p:pic>
      <p:pic>
        <p:nvPicPr>
          <p:cNvPr id="3" name="Imagine 2"/>
          <p:cNvPicPr>
            <a:picLocks noChangeAspect="1"/>
          </p:cNvPicPr>
          <p:nvPr/>
        </p:nvPicPr>
        <p:blipFill rotWithShape="1">
          <a:blip r:embed="rId5" cstate="print">
            <a:extLst>
              <a:ext uri="{28A0092B-C50C-407E-A947-70E740481C1C}">
                <a14:useLocalDpi xmlns:a14="http://schemas.microsoft.com/office/drawing/2010/main" val="0"/>
              </a:ext>
            </a:extLst>
          </a:blip>
          <a:srcRect l="4083" t="20706" r="5795" b="41334"/>
          <a:stretch/>
        </p:blipFill>
        <p:spPr>
          <a:xfrm>
            <a:off x="262746" y="730125"/>
            <a:ext cx="5206072" cy="5482190"/>
          </a:xfrm>
          <a:prstGeom prst="rect">
            <a:avLst/>
          </a:prstGeom>
        </p:spPr>
      </p:pic>
      <p:pic>
        <p:nvPicPr>
          <p:cNvPr id="43"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5882" y="3048000"/>
            <a:ext cx="2776658" cy="1947285"/>
          </a:xfrm>
          <a:prstGeom prst="rect">
            <a:avLst/>
          </a:prstGeom>
        </p:spPr>
      </p:pic>
      <p:pic>
        <p:nvPicPr>
          <p:cNvPr id="1034" name="Picture 10" descr="Website Icon – Free Download, PNG and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0902" y="5305366"/>
            <a:ext cx="338817" cy="3388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rotWithShape="1">
          <a:blip r:embed="rId8"/>
          <a:srcRect l="2852" b="8575"/>
          <a:stretch/>
        </p:blipFill>
        <p:spPr>
          <a:xfrm>
            <a:off x="2392680" y="109258"/>
            <a:ext cx="3949858" cy="1044986"/>
          </a:xfrm>
          <a:prstGeom prst="rect">
            <a:avLst/>
          </a:prstGeom>
        </p:spPr>
      </p:pic>
      <p:pic>
        <p:nvPicPr>
          <p:cNvPr id="44" name="Imagin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2435" y="914400"/>
            <a:ext cx="2776658" cy="1850951"/>
          </a:xfrm>
          <a:prstGeom prst="rect">
            <a:avLst/>
          </a:prstGeom>
        </p:spPr>
      </p:pic>
      <p:pic>
        <p:nvPicPr>
          <p:cNvPr id="11"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3600" y="6133426"/>
            <a:ext cx="5088020" cy="723075"/>
          </a:xfrm>
          <a:prstGeom prst="rect">
            <a:avLst/>
          </a:prstGeom>
        </p:spPr>
      </p:pic>
      <p:pic>
        <p:nvPicPr>
          <p:cNvPr id="1032" name="Picture 8" descr="Facebook logo 2019 Logo Icon of Flat style - Available in SVG, PNG, EPS, AI  &amp; Icon font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50020" y="5874868"/>
            <a:ext cx="309699" cy="30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52649"/>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0" y="0"/>
            <a:ext cx="2981598" cy="838200"/>
          </a:xfrm>
          <a:prstGeom prst="rect">
            <a:avLst/>
          </a:prstGeom>
        </p:spPr>
      </p:pic>
      <p:sp>
        <p:nvSpPr>
          <p:cNvPr id="2" name="Rectangle 1"/>
          <p:cNvSpPr/>
          <p:nvPr/>
        </p:nvSpPr>
        <p:spPr>
          <a:xfrm>
            <a:off x="2474742" y="533400"/>
            <a:ext cx="4005456" cy="523220"/>
          </a:xfrm>
          <a:prstGeom prst="rect">
            <a:avLst/>
          </a:prstGeom>
        </p:spPr>
        <p:txBody>
          <a:bodyPr wrap="none">
            <a:spAutoFit/>
          </a:bodyPr>
          <a:lstStyle/>
          <a:p>
            <a:pPr algn="ctr"/>
            <a:r>
              <a:rPr lang="ro-RO" sz="2800" b="1" dirty="0">
                <a:solidFill>
                  <a:schemeClr val="accent5">
                    <a:lumMod val="75000"/>
                  </a:schemeClr>
                </a:solidFill>
                <a:effectLst>
                  <a:reflection blurRad="12700" stA="48000" endA="300" endPos="55000" dir="5400000" sy="-90000" algn="bl" rotWithShape="0"/>
                </a:effectLst>
                <a:ea typeface="+mj-ea"/>
                <a:cs typeface="+mj-cs"/>
              </a:rPr>
              <a:t>Cum funcționează CCOC ?</a:t>
            </a:r>
            <a:endParaRPr lang="en-GB" sz="2800" b="1" dirty="0">
              <a:solidFill>
                <a:schemeClr val="accent5">
                  <a:lumMod val="75000"/>
                </a:schemeClr>
              </a:solidFill>
              <a:effectLst>
                <a:reflection blurRad="12700" stA="48000" endA="300" endPos="55000" dir="5400000" sy="-90000" algn="bl" rotWithShape="0"/>
              </a:effectLst>
              <a:ea typeface="+mj-ea"/>
              <a:cs typeface="+mj-cs"/>
            </a:endParaRPr>
          </a:p>
        </p:txBody>
      </p:sp>
      <p:pic>
        <p:nvPicPr>
          <p:cNvPr id="30" name="Picture 29"/>
          <p:cNvPicPr>
            <a:picLocks noChangeAspect="1"/>
          </p:cNvPicPr>
          <p:nvPr/>
        </p:nvPicPr>
        <p:blipFill>
          <a:blip r:embed="rId4"/>
          <a:stretch>
            <a:fillRect/>
          </a:stretch>
        </p:blipFill>
        <p:spPr>
          <a:xfrm>
            <a:off x="112982" y="3205465"/>
            <a:ext cx="5449618" cy="2178853"/>
          </a:xfrm>
          <a:prstGeom prst="rect">
            <a:avLst/>
          </a:prstGeom>
        </p:spPr>
      </p:pic>
      <p:pic>
        <p:nvPicPr>
          <p:cNvPr id="45" name="Picture 44"/>
          <p:cNvPicPr>
            <a:picLocks noChangeAspect="1"/>
          </p:cNvPicPr>
          <p:nvPr/>
        </p:nvPicPr>
        <p:blipFill>
          <a:blip r:embed="rId5"/>
          <a:stretch>
            <a:fillRect/>
          </a:stretch>
        </p:blipFill>
        <p:spPr>
          <a:xfrm>
            <a:off x="1810220" y="5666589"/>
            <a:ext cx="1976945" cy="404208"/>
          </a:xfrm>
          <a:prstGeom prst="rect">
            <a:avLst/>
          </a:prstGeom>
        </p:spPr>
      </p:pic>
      <p:pic>
        <p:nvPicPr>
          <p:cNvPr id="46" name="Picture 45"/>
          <p:cNvPicPr>
            <a:picLocks noChangeAspect="1"/>
          </p:cNvPicPr>
          <p:nvPr/>
        </p:nvPicPr>
        <p:blipFill>
          <a:blip r:embed="rId6"/>
          <a:stretch>
            <a:fillRect/>
          </a:stretch>
        </p:blipFill>
        <p:spPr>
          <a:xfrm>
            <a:off x="5486400" y="5708300"/>
            <a:ext cx="2819400" cy="268515"/>
          </a:xfrm>
          <a:prstGeom prst="rect">
            <a:avLst/>
          </a:prstGeom>
        </p:spPr>
      </p:pic>
      <p:pic>
        <p:nvPicPr>
          <p:cNvPr id="9" name="I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3205465"/>
            <a:ext cx="3307359" cy="2204906"/>
          </a:xfrm>
          <a:prstGeom prst="rect">
            <a:avLst/>
          </a:prstGeom>
        </p:spPr>
      </p:pic>
      <p:pic>
        <p:nvPicPr>
          <p:cNvPr id="42" name="Picture 10" descr="Website Icon – Free Download, PNG and Vec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199" y="5576204"/>
            <a:ext cx="494593" cy="49459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Facebook logo 2019 Logo Icon of Flat style - Available in SVG, PNG, EPS, AI  &amp; Icon font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53000" y="5624245"/>
            <a:ext cx="430876" cy="430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3600" y="6133426"/>
            <a:ext cx="5088020" cy="723075"/>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9199" y="105169"/>
            <a:ext cx="7095950" cy="3997962"/>
          </a:xfrm>
          <a:prstGeom prst="rect">
            <a:avLst/>
          </a:prstGeom>
        </p:spPr>
      </p:pic>
    </p:spTree>
    <p:extLst>
      <p:ext uri="{BB962C8B-B14F-4D97-AF65-F5344CB8AC3E}">
        <p14:creationId xmlns:p14="http://schemas.microsoft.com/office/powerpoint/2010/main" val="825144246"/>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721" y="914400"/>
            <a:ext cx="8703937" cy="5370701"/>
          </a:xfrm>
          <a:prstGeom prst="rect">
            <a:avLst/>
          </a:prstGeom>
        </p:spPr>
        <p:txBody>
          <a:bodyPr wrap="square">
            <a:spAutoFit/>
          </a:bodyPr>
          <a:lstStyle/>
          <a:p>
            <a:pPr algn="ctr"/>
            <a:r>
              <a:rPr lang="ro-RO" sz="1400" dirty="0">
                <a:solidFill>
                  <a:srgbClr val="4A5C26"/>
                </a:solidFill>
              </a:rPr>
              <a:t> </a:t>
            </a:r>
            <a:endParaRPr lang="ro-RO" sz="1400" b="1" i="1" dirty="0" smtClean="0">
              <a:solidFill>
                <a:srgbClr val="4A5C26"/>
              </a:solidFill>
            </a:endParaRPr>
          </a:p>
          <a:p>
            <a:endParaRPr lang="ro-RO" sz="1400" b="1" dirty="0" smtClean="0">
              <a:solidFill>
                <a:srgbClr val="4A5C26"/>
              </a:solidFill>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bourse sociale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bourse de performance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bourse de mérite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bourse de mobilité</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en-GB" sz="1400" dirty="0" smtClean="0">
              <a:solidFill>
                <a:srgbClr val="4A5C26"/>
              </a:solidFill>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bourse ERASMUS+ : 70 bourses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Mobilités d’étude (3 – 12 mois) dans l’une des plus de 200 universités partenaires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Stages de Pratique (2 – 12 mois) à des sociétés renommées dans le </a:t>
            </a:r>
            <a:r>
              <a:rPr lang="fr-FR" sz="1400" dirty="0" smtClean="0">
                <a:latin typeface="Times New Roman" panose="02020603050405020304" pitchFamily="18" charset="0"/>
                <a:ea typeface="Calibri" panose="020F0502020204030204" pitchFamily="34" charset="0"/>
                <a:cs typeface="Times New Roman" panose="02020603050405020304" pitchFamily="18" charset="0"/>
              </a:rPr>
              <a:t>domaine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Bourses spéciales AUF</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L’Agence Universitaire de la Francophonie (AUF) est l’une des plus importantes associations d’enseignement supérieur et de recherche du monde, dont l’objectif principal est d’établir une communauté académique internationale de langue française qui produit et transmet des connaissances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Le Centre de Réussite Universitaire (CRU) est à ta disposition</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ro-RO" sz="1400" dirty="0" smtClean="0">
              <a:solidFill>
                <a:srgbClr val="4A5C26"/>
              </a:solidFill>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Les étudiants de l’USAMV peuvent accéder aussi au service d’échanges académiques du DAAD</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en-GB" sz="1400" dirty="0" smtClean="0">
              <a:solidFill>
                <a:srgbClr val="4A5C26"/>
              </a:solidFill>
            </a:endParaRPr>
          </a:p>
        </p:txBody>
      </p:sp>
      <p:pic>
        <p:nvPicPr>
          <p:cNvPr id="5" name="Picture 4"/>
          <p:cNvPicPr>
            <a:picLocks noChangeAspect="1"/>
          </p:cNvPicPr>
          <p:nvPr/>
        </p:nvPicPr>
        <p:blipFill>
          <a:blip r:embed="rId3"/>
          <a:stretch>
            <a:fillRect/>
          </a:stretch>
        </p:blipFill>
        <p:spPr>
          <a:xfrm>
            <a:off x="6686791" y="362190"/>
            <a:ext cx="2457210" cy="2457210"/>
          </a:xfrm>
          <a:prstGeom prst="rect">
            <a:avLst/>
          </a:prstGeom>
        </p:spPr>
      </p:pic>
      <p:pic>
        <p:nvPicPr>
          <p:cNvPr id="4" name="Picture 3"/>
          <p:cNvPicPr>
            <a:picLocks noChangeAspect="1"/>
          </p:cNvPicPr>
          <p:nvPr/>
        </p:nvPicPr>
        <p:blipFill>
          <a:blip r:embed="rId4"/>
          <a:stretch>
            <a:fillRect/>
          </a:stretch>
        </p:blipFill>
        <p:spPr>
          <a:xfrm>
            <a:off x="5486400" y="5029200"/>
            <a:ext cx="676297" cy="624840"/>
          </a:xfrm>
          <a:prstGeom prst="rect">
            <a:avLst/>
          </a:prstGeom>
        </p:spPr>
      </p:pic>
      <p:pic>
        <p:nvPicPr>
          <p:cNvPr id="3" name="Picture 2"/>
          <p:cNvPicPr>
            <a:picLocks noChangeAspect="1"/>
          </p:cNvPicPr>
          <p:nvPr/>
        </p:nvPicPr>
        <p:blipFill>
          <a:blip r:embed="rId5"/>
          <a:stretch>
            <a:fillRect/>
          </a:stretch>
        </p:blipFill>
        <p:spPr>
          <a:xfrm>
            <a:off x="2209800" y="2335337"/>
            <a:ext cx="1163811" cy="484063"/>
          </a:xfrm>
          <a:prstGeom prst="rect">
            <a:avLst/>
          </a:prstGeom>
        </p:spPr>
      </p:pic>
      <p:pic>
        <p:nvPicPr>
          <p:cNvPr id="8" name="Picture 7"/>
          <p:cNvPicPr>
            <a:picLocks noChangeAspect="1"/>
          </p:cNvPicPr>
          <p:nvPr/>
        </p:nvPicPr>
        <p:blipFill>
          <a:blip r:embed="rId6"/>
          <a:stretch>
            <a:fillRect/>
          </a:stretch>
        </p:blipFill>
        <p:spPr>
          <a:xfrm>
            <a:off x="7924799" y="5185738"/>
            <a:ext cx="1087699" cy="1182281"/>
          </a:xfrm>
          <a:prstGeom prst="rect">
            <a:avLst/>
          </a:prstGeom>
        </p:spPr>
      </p:pic>
      <p:sp>
        <p:nvSpPr>
          <p:cNvPr id="7" name="TextBox 17">
            <a:extLst>
              <a:ext uri="{FF2B5EF4-FFF2-40B4-BE49-F238E27FC236}">
                <a16:creationId xmlns:a16="http://schemas.microsoft.com/office/drawing/2014/main" id="{6753403C-DCAD-40A8-A989-F05573EB3B7A}"/>
              </a:ext>
            </a:extLst>
          </p:cNvPr>
          <p:cNvSpPr txBox="1"/>
          <p:nvPr/>
        </p:nvSpPr>
        <p:spPr>
          <a:xfrm>
            <a:off x="1466850" y="345406"/>
            <a:ext cx="4896268" cy="1015663"/>
          </a:xfrm>
          <a:prstGeom prst="rect">
            <a:avLst/>
          </a:prstGeom>
          <a:solidFill>
            <a:srgbClr val="002060"/>
          </a:solidFill>
        </p:spPr>
        <p:txBody>
          <a:bodyPr wrap="square" rtlCol="0">
            <a:spAutoFit/>
          </a:bodyPr>
          <a:lstStyle/>
          <a:p>
            <a:pPr algn="just">
              <a:lnSpc>
                <a:spcPct val="150000"/>
              </a:lnSpc>
              <a:spcAft>
                <a:spcPts val="0"/>
              </a:spcAft>
            </a:pPr>
            <a:r>
              <a:rPr lang="fr-FR"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Quelles bourses peux-tu obtenir à l’USAMV Bucarest?</a:t>
            </a:r>
            <a:endParaRPr lang="en-GB"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600" y="6133426"/>
            <a:ext cx="5088020" cy="723075"/>
          </a:xfrm>
          <a:prstGeom prst="rect">
            <a:avLst/>
          </a:prstGeom>
        </p:spPr>
      </p:pic>
      <p:sp>
        <p:nvSpPr>
          <p:cNvPr id="10" name="Chord 14">
            <a:extLst>
              <a:ext uri="{FF2B5EF4-FFF2-40B4-BE49-F238E27FC236}">
                <a16:creationId xmlns:a16="http://schemas.microsoft.com/office/drawing/2014/main" id="{246D7AD3-8319-453F-8C85-DC6C8647B160}"/>
              </a:ext>
            </a:extLst>
          </p:cNvPr>
          <p:cNvSpPr/>
          <p:nvPr/>
        </p:nvSpPr>
        <p:spPr>
          <a:xfrm>
            <a:off x="523786" y="371715"/>
            <a:ext cx="762000" cy="73339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2030481763"/>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03D46D-CA34-42A3-B832-C467B15C009A}"/>
              </a:ext>
            </a:extLst>
          </p:cNvPr>
          <p:cNvSpPr txBox="1"/>
          <p:nvPr/>
        </p:nvSpPr>
        <p:spPr>
          <a:xfrm>
            <a:off x="228601" y="1524001"/>
            <a:ext cx="8915400" cy="5001369"/>
          </a:xfrm>
          <a:prstGeom prst="rect">
            <a:avLst/>
          </a:prstGeom>
          <a:noFill/>
        </p:spPr>
        <p:txBody>
          <a:bodyPr wrap="square" rtlCol="0">
            <a:spAutoFit/>
          </a:bodyPr>
          <a:lstStyle/>
          <a:p>
            <a:pPr algn="ctr"/>
            <a:endParaRPr lang="en-GB" sz="1600" b="1" dirty="0">
              <a:solidFill>
                <a:srgbClr val="4A5C26"/>
              </a:solidFill>
              <a:cs typeface="Calibri" pitchFamily="34" charset="0"/>
            </a:endParaRPr>
          </a:p>
          <a:p>
            <a:pPr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La moyenne générale d’admission se calcule comme une moyenne pondérée comme suit: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70% la moyenne du baccalauréat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30% la note à l’une des épreuves du baccalauréat, au choix du candidat : roumain / langue maternelle; mathématiques; chimie; biologie; </a:t>
            </a:r>
            <a:r>
              <a:rPr lang="fr-FR" sz="1400" dirty="0" smtClean="0">
                <a:latin typeface="Times New Roman" panose="02020603050405020304" pitchFamily="18" charset="0"/>
                <a:ea typeface="Calibri" panose="020F0502020204030204" pitchFamily="34" charset="0"/>
                <a:cs typeface="Times New Roman" panose="02020603050405020304" pitchFamily="18" charset="0"/>
              </a:rPr>
              <a:t>géographie.</a:t>
            </a:r>
            <a:endParaRPr lang="ro-RO" sz="1200" dirty="0" smtClean="0">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0"/>
              </a:spcAft>
            </a:pPr>
            <a:r>
              <a:rPr lang="fr-FR" sz="1400" dirty="0" smtClean="0">
                <a:latin typeface="Times New Roman" panose="02020603050405020304" pitchFamily="18" charset="0"/>
                <a:ea typeface="Calibri" panose="020F0502020204030204" pitchFamily="34" charset="0"/>
                <a:cs typeface="Times New Roman" panose="02020603050405020304" pitchFamily="18" charset="0"/>
              </a:rPr>
              <a:t>L’admission </a:t>
            </a:r>
            <a:r>
              <a:rPr lang="fr-FR" sz="1400" dirty="0">
                <a:latin typeface="Times New Roman" panose="02020603050405020304" pitchFamily="18" charset="0"/>
                <a:ea typeface="Calibri" panose="020F0502020204030204" pitchFamily="34" charset="0"/>
                <a:cs typeface="Times New Roman" panose="02020603050405020304" pitchFamily="18" charset="0"/>
              </a:rPr>
              <a:t>au programme d’études Médecine Vétérinaire: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Programme d’études en roumain – La moyenne générale d’admission se calcule comme suit: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6858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- 50% la note de l’épreuve écrite (consistant en questions de type grille, avec une seule réponse, formulées à partir de deux disciplines: Biologie –XI</a:t>
            </a:r>
            <a:r>
              <a:rPr lang="fr-FR" sz="14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1400" dirty="0">
                <a:latin typeface="Times New Roman" panose="02020603050405020304" pitchFamily="18" charset="0"/>
                <a:ea typeface="Calibri" panose="020F0502020204030204" pitchFamily="34" charset="0"/>
                <a:cs typeface="Times New Roman" panose="02020603050405020304" pitchFamily="18" charset="0"/>
              </a:rPr>
              <a:t> et Chimie organique (chapitres) X</a:t>
            </a:r>
            <a:r>
              <a:rPr lang="fr-FR" sz="14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1400" dirty="0">
                <a:latin typeface="Times New Roman" panose="02020603050405020304" pitchFamily="18" charset="0"/>
                <a:ea typeface="Calibri" panose="020F0502020204030204" pitchFamily="34" charset="0"/>
                <a:cs typeface="Times New Roman" panose="02020603050405020304" pitchFamily="18" charset="0"/>
              </a:rPr>
              <a:t> et XI</a:t>
            </a:r>
            <a:r>
              <a:rPr lang="fr-FR" sz="14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1400" dirty="0">
                <a:latin typeface="Times New Roman" panose="02020603050405020304" pitchFamily="18" charset="0"/>
                <a:ea typeface="Calibri" panose="020F0502020204030204" pitchFamily="34" charset="0"/>
                <a:cs typeface="Times New Roman" panose="02020603050405020304" pitchFamily="18" charset="0"/>
              </a:rPr>
              <a: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6858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- 50% la moyenne du baccalauréat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endParaRPr lang="ro-RO" sz="1400" dirty="0">
              <a:solidFill>
                <a:srgbClr val="4A5C26"/>
              </a:solidFill>
            </a:endParaRPr>
          </a:p>
          <a:p>
            <a:pPr marL="342900" lvl="0" indent="-342900" algn="just">
              <a:lnSpc>
                <a:spcPct val="150000"/>
              </a:lnSpc>
              <a:spcAft>
                <a:spcPts val="0"/>
              </a:spcAft>
              <a:buFont typeface="Symbol" panose="05050102010706020507" pitchFamily="18" charset="2"/>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Programme d’études en anglais / français – La moyenne générale d’admission pour MV se calcule comme suit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6858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la moyenne générale de l’examen de baccalauréat – 90%</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685800"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les lettres de recommandation / les certificats de volontariat - 10%</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1400" dirty="0">
                <a:latin typeface="Times New Roman" panose="02020603050405020304" pitchFamily="18" charset="0"/>
                <a:ea typeface="Calibri" panose="020F0502020204030204" pitchFamily="34"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lvl="1" algn="ctr"/>
            <a:endParaRPr lang="ro-RO" sz="1600" b="1" i="1" dirty="0">
              <a:cs typeface="Calibri" pitchFamily="34" charset="0"/>
            </a:endParaRPr>
          </a:p>
        </p:txBody>
      </p:sp>
      <p:pic>
        <p:nvPicPr>
          <p:cNvPr id="3" name="Picture 2"/>
          <p:cNvPicPr>
            <a:picLocks noChangeAspect="1"/>
          </p:cNvPicPr>
          <p:nvPr/>
        </p:nvPicPr>
        <p:blipFill>
          <a:blip r:embed="rId3"/>
          <a:stretch>
            <a:fillRect/>
          </a:stretch>
        </p:blipFill>
        <p:spPr>
          <a:xfrm>
            <a:off x="1828800" y="1"/>
            <a:ext cx="5181600" cy="1828799"/>
          </a:xfrm>
          <a:prstGeom prst="rect">
            <a:avLst/>
          </a:prstGeom>
        </p:spPr>
      </p:pic>
      <p:pic>
        <p:nvPicPr>
          <p:cNvPr id="5"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6133426"/>
            <a:ext cx="5088020" cy="723075"/>
          </a:xfrm>
          <a:prstGeom prst="rect">
            <a:avLst/>
          </a:prstGeom>
        </p:spPr>
      </p:pic>
    </p:spTree>
    <p:extLst>
      <p:ext uri="{BB962C8B-B14F-4D97-AF65-F5344CB8AC3E}">
        <p14:creationId xmlns:p14="http://schemas.microsoft.com/office/powerpoint/2010/main" val="1242029956"/>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Instagram Logo Icon, Instagram Colorful Icon, Ig Icon, Instagram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5" name="Picture 24"/>
          <p:cNvPicPr>
            <a:picLocks noChangeAspect="1"/>
          </p:cNvPicPr>
          <p:nvPr/>
        </p:nvPicPr>
        <p:blipFill>
          <a:blip r:embed="rId3"/>
          <a:stretch>
            <a:fillRect/>
          </a:stretch>
        </p:blipFill>
        <p:spPr>
          <a:xfrm>
            <a:off x="2438400" y="5715000"/>
            <a:ext cx="3658829" cy="990600"/>
          </a:xfrm>
          <a:prstGeom prst="rect">
            <a:avLst/>
          </a:prstGeom>
        </p:spPr>
      </p:pic>
      <p:pic>
        <p:nvPicPr>
          <p:cNvPr id="27" name="Picture 26"/>
          <p:cNvPicPr>
            <a:picLocks noChangeAspect="1"/>
          </p:cNvPicPr>
          <p:nvPr/>
        </p:nvPicPr>
        <p:blipFill>
          <a:blip r:embed="rId4"/>
          <a:stretch>
            <a:fillRect/>
          </a:stretch>
        </p:blipFill>
        <p:spPr>
          <a:xfrm>
            <a:off x="2398646" y="4969655"/>
            <a:ext cx="3698583" cy="635065"/>
          </a:xfrm>
          <a:prstGeom prst="rect">
            <a:avLst/>
          </a:prstGeom>
        </p:spPr>
      </p:pic>
      <p:pic>
        <p:nvPicPr>
          <p:cNvPr id="7" name="Picture 6"/>
          <p:cNvPicPr>
            <a:picLocks noChangeAspect="1"/>
          </p:cNvPicPr>
          <p:nvPr/>
        </p:nvPicPr>
        <p:blipFill>
          <a:blip r:embed="rId5"/>
          <a:stretch>
            <a:fillRect/>
          </a:stretch>
        </p:blipFill>
        <p:spPr>
          <a:xfrm>
            <a:off x="1905000" y="938899"/>
            <a:ext cx="4953000" cy="3790950"/>
          </a:xfrm>
          <a:prstGeom prst="rect">
            <a:avLst/>
          </a:prstGeom>
        </p:spPr>
      </p:pic>
      <p:sp>
        <p:nvSpPr>
          <p:cNvPr id="11" name="Rectangle 10"/>
          <p:cNvSpPr/>
          <p:nvPr/>
        </p:nvSpPr>
        <p:spPr>
          <a:xfrm>
            <a:off x="2286000" y="4545183"/>
            <a:ext cx="3909404" cy="369332"/>
          </a:xfrm>
          <a:prstGeom prst="rect">
            <a:avLst/>
          </a:prstGeom>
        </p:spPr>
        <p:txBody>
          <a:bodyPr wrap="none">
            <a:spAutoFit/>
          </a:bodyPr>
          <a:lstStyle/>
          <a:p>
            <a:r>
              <a:rPr lang="en-GB" dirty="0"/>
              <a:t>http://usamv.ro/index.php/ro/admitere</a:t>
            </a:r>
          </a:p>
        </p:txBody>
      </p:sp>
      <p:pic>
        <p:nvPicPr>
          <p:cNvPr id="10"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160338"/>
            <a:ext cx="7115369" cy="1011188"/>
          </a:xfrm>
          <a:prstGeom prst="rect">
            <a:avLst/>
          </a:prstGeom>
        </p:spPr>
      </p:pic>
    </p:spTree>
    <p:extLst>
      <p:ext uri="{BB962C8B-B14F-4D97-AF65-F5344CB8AC3E}">
        <p14:creationId xmlns:p14="http://schemas.microsoft.com/office/powerpoint/2010/main" val="3726324096"/>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85800" y="4294"/>
            <a:ext cx="3352800" cy="1138220"/>
          </a:xfrm>
          <a:prstGeom prst="rect">
            <a:avLst/>
          </a:prstGeom>
        </p:spPr>
      </p:pic>
      <p:sp>
        <p:nvSpPr>
          <p:cNvPr id="22" name="TextBox 21"/>
          <p:cNvSpPr txBox="1"/>
          <p:nvPr/>
        </p:nvSpPr>
        <p:spPr>
          <a:xfrm>
            <a:off x="108154" y="1204753"/>
            <a:ext cx="6572984" cy="322845"/>
          </a:xfrm>
          <a:prstGeom prst="rect">
            <a:avLst/>
          </a:prstGeom>
          <a:noFill/>
        </p:spPr>
        <p:txBody>
          <a:bodyPr wrap="square" rtlCol="0">
            <a:spAutoFit/>
          </a:bodyPr>
          <a:lstStyle/>
          <a:p>
            <a:pPr algn="ctr">
              <a:lnSpc>
                <a:spcPct val="107000"/>
              </a:lnSpc>
              <a:spcAft>
                <a:spcPts val="800"/>
              </a:spcAft>
            </a:pPr>
            <a:r>
              <a:rPr lang="ro-RO"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400" dirty="0" smtClean="0">
                <a:latin typeface="Times New Roman" panose="02020603050405020304" pitchFamily="18" charset="0"/>
                <a:ea typeface="Calibri" panose="020F0502020204030204" pitchFamily="34" charset="0"/>
                <a:cs typeface="Times New Roman" panose="02020603050405020304" pitchFamily="18" charset="0"/>
              </a:rPr>
              <a:t>Durée </a:t>
            </a:r>
            <a:r>
              <a:rPr lang="fr-FR" sz="1400" dirty="0">
                <a:latin typeface="Times New Roman" panose="02020603050405020304" pitchFamily="18" charset="0"/>
                <a:ea typeface="Calibri" panose="020F0502020204030204" pitchFamily="34" charset="0"/>
                <a:cs typeface="Times New Roman" panose="02020603050405020304" pitchFamily="18" charset="0"/>
              </a:rPr>
              <a:t>des études: 4 ans, sauf pour le programme des études de biologie, 3 ans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62000" y="3796590"/>
            <a:ext cx="8229600" cy="513474"/>
          </a:xfrm>
          <a:prstGeom prst="rect">
            <a:avLst/>
          </a:prstGeom>
        </p:spPr>
        <p:txBody>
          <a:bodyPr wrap="square">
            <a:spAutoFit/>
          </a:bodyPr>
          <a:lstStyle/>
          <a:p>
            <a:pPr>
              <a:lnSpc>
                <a:spcPct val="107000"/>
              </a:lnSpc>
              <a:spcAft>
                <a:spcPts val="800"/>
              </a:spcAft>
            </a:pPr>
            <a:r>
              <a:rPr lang="fr-FR" sz="1000" dirty="0">
                <a:latin typeface="Times New Roman" panose="02020603050405020304" pitchFamily="18" charset="0"/>
                <a:ea typeface="Calibri" panose="020F0502020204030204" pitchFamily="34" charset="0"/>
                <a:cs typeface="Times New Roman" panose="02020603050405020304" pitchFamily="18" charset="0"/>
              </a:rPr>
              <a:t>La légende: FPT  – Formation à plein temps; FD   – Formation à distance </a:t>
            </a:r>
            <a:endParaRPr lang="en-GB" sz="900" dirty="0">
              <a:latin typeface="Calibri" panose="020F0502020204030204" pitchFamily="34" charset="0"/>
              <a:ea typeface="Calibri" panose="020F0502020204030204" pitchFamily="34" charset="0"/>
              <a:cs typeface="Times New Roman" panose="02020603050405020304" pitchFamily="18" charset="0"/>
            </a:endParaRPr>
          </a:p>
          <a:p>
            <a:pPr algn="ctr"/>
            <a:r>
              <a:rPr lang="ro-RO" sz="1000" i="1" dirty="0" smtClean="0">
                <a:solidFill>
                  <a:srgbClr val="4A5C26"/>
                </a:solidFill>
                <a:latin typeface="+mj-lt"/>
                <a:cs typeface="Times New Roman" panose="02020603050405020304" pitchFamily="18" charset="0"/>
              </a:rPr>
              <a:t>.</a:t>
            </a:r>
            <a:endParaRPr lang="en-US" sz="1000" i="1" dirty="0">
              <a:solidFill>
                <a:srgbClr val="4A5C26"/>
              </a:solidFill>
              <a:latin typeface="+mj-lt"/>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593790" y="4117035"/>
            <a:ext cx="4169210" cy="1733731"/>
          </a:xfrm>
          <a:prstGeom prst="rect">
            <a:avLst/>
          </a:prstGeom>
        </p:spPr>
      </p:pic>
      <p:pic>
        <p:nvPicPr>
          <p:cNvPr id="4" name="Picture 3"/>
          <p:cNvPicPr>
            <a:picLocks noChangeAspect="1"/>
          </p:cNvPicPr>
          <p:nvPr/>
        </p:nvPicPr>
        <p:blipFill>
          <a:blip r:embed="rId4"/>
          <a:stretch>
            <a:fillRect/>
          </a:stretch>
        </p:blipFill>
        <p:spPr>
          <a:xfrm>
            <a:off x="457200" y="4111447"/>
            <a:ext cx="4030171" cy="173004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780" y="6101397"/>
            <a:ext cx="5088020" cy="72307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144436901"/>
              </p:ext>
            </p:extLst>
          </p:nvPr>
        </p:nvGraphicFramePr>
        <p:xfrm>
          <a:off x="762000" y="1676400"/>
          <a:ext cx="7460200" cy="1898435"/>
        </p:xfrm>
        <a:graphic>
          <a:graphicData uri="http://schemas.openxmlformats.org/drawingml/2006/table">
            <a:tbl>
              <a:tblPr firstRow="1" bandRow="1"/>
              <a:tblGrid>
                <a:gridCol w="1262261">
                  <a:extLst>
                    <a:ext uri="{9D8B030D-6E8A-4147-A177-3AD203B41FA5}">
                      <a16:colId xmlns:a16="http://schemas.microsoft.com/office/drawing/2014/main" val="597513756"/>
                    </a:ext>
                  </a:extLst>
                </a:gridCol>
                <a:gridCol w="2395002">
                  <a:extLst>
                    <a:ext uri="{9D8B030D-6E8A-4147-A177-3AD203B41FA5}">
                      <a16:colId xmlns:a16="http://schemas.microsoft.com/office/drawing/2014/main" val="833430991"/>
                    </a:ext>
                  </a:extLst>
                </a:gridCol>
                <a:gridCol w="1637030">
                  <a:extLst>
                    <a:ext uri="{9D8B030D-6E8A-4147-A177-3AD203B41FA5}">
                      <a16:colId xmlns:a16="http://schemas.microsoft.com/office/drawing/2014/main" val="1806929940"/>
                    </a:ext>
                  </a:extLst>
                </a:gridCol>
                <a:gridCol w="2165907">
                  <a:extLst>
                    <a:ext uri="{9D8B030D-6E8A-4147-A177-3AD203B41FA5}">
                      <a16:colId xmlns:a16="http://schemas.microsoft.com/office/drawing/2014/main" val="4105522282"/>
                    </a:ext>
                  </a:extLst>
                </a:gridCol>
              </a:tblGrid>
              <a:tr h="561864">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Domaine d'études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Programmes d'études de licence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Forme d’organisation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Capacité de scolarisation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extLst>
                  <a:ext uri="{0D108BD9-81ED-4DB2-BD59-A6C34878D82A}">
                    <a16:rowId xmlns:a16="http://schemas.microsoft.com/office/drawing/2014/main" val="2048658411"/>
                  </a:ext>
                </a:extLst>
              </a:tr>
              <a:tr h="518434">
                <a:tc>
                  <a:txBody>
                    <a:bodyPr/>
                    <a:lstStyle/>
                    <a:p>
                      <a:pPr>
                        <a:lnSpc>
                          <a:spcPct val="107000"/>
                        </a:lnSpc>
                        <a:spcAft>
                          <a:spcPts val="800"/>
                        </a:spcAft>
                      </a:pPr>
                      <a:r>
                        <a:rPr lang="fr-FR" sz="1200" b="1" dirty="0">
                          <a:effectLst/>
                          <a:latin typeface="Times New Roman" panose="02020603050405020304" pitchFamily="18" charset="0"/>
                          <a:ea typeface="Calibri" panose="020F0502020204030204" pitchFamily="34" charset="0"/>
                          <a:cs typeface="Times New Roman" panose="02020603050405020304" pitchFamily="18" charset="0"/>
                        </a:rPr>
                        <a:t>Agronomie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nSpc>
                          <a:spcPct val="107000"/>
                        </a:lnSpc>
                        <a:spcAft>
                          <a:spcPts val="800"/>
                        </a:spcAft>
                      </a:pPr>
                      <a:r>
                        <a:rPr lang="fr-FR" sz="1200" b="1" dirty="0">
                          <a:effectLst/>
                          <a:latin typeface="Times New Roman" panose="02020603050405020304" pitchFamily="18" charset="0"/>
                          <a:ea typeface="Calibri" panose="020F0502020204030204" pitchFamily="34" charset="0"/>
                          <a:cs typeface="Times New Roman" panose="02020603050405020304" pitchFamily="18" charset="0"/>
                        </a:rPr>
                        <a:t>Agriculture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FPT / FD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250/125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2622236136"/>
                  </a:ext>
                </a:extLst>
              </a:tr>
              <a:tr h="518434">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Biologie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Biologie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FPT / FD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100/75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91119380"/>
                  </a:ext>
                </a:extLst>
              </a:tr>
              <a:tr h="299703">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Sylviculture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nSpc>
                          <a:spcPct val="107000"/>
                        </a:lnSpc>
                        <a:spcAft>
                          <a:spcPts val="800"/>
                        </a:spcAft>
                      </a:pPr>
                      <a:r>
                        <a:rPr lang="fr-FR" sz="1200" b="1">
                          <a:effectLst/>
                          <a:latin typeface="Times New Roman" panose="02020603050405020304" pitchFamily="18" charset="0"/>
                          <a:ea typeface="Calibri" panose="020F0502020204030204" pitchFamily="34" charset="0"/>
                          <a:cs typeface="Times New Roman" panose="02020603050405020304" pitchFamily="18" charset="0"/>
                        </a:rPr>
                        <a:t>Sylviculture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nSpc>
                          <a:spcPct val="107000"/>
                        </a:lnSpc>
                        <a:spcAft>
                          <a:spcPts val="800"/>
                        </a:spcAft>
                      </a:pPr>
                      <a:r>
                        <a:rPr lang="fr-FR" sz="1200">
                          <a:effectLst/>
                          <a:latin typeface="Times New Roman" panose="02020603050405020304" pitchFamily="18" charset="0"/>
                          <a:ea typeface="Calibri" panose="020F0502020204030204" pitchFamily="34" charset="0"/>
                          <a:cs typeface="Times New Roman" panose="02020603050405020304" pitchFamily="18" charset="0"/>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nSpc>
                          <a:spcPct val="107000"/>
                        </a:lnSpc>
                        <a:spcAft>
                          <a:spcPts val="800"/>
                        </a:spcAft>
                      </a:pP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60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65472887"/>
                  </a:ext>
                </a:extLst>
              </a:tr>
            </a:tbl>
          </a:graphicData>
        </a:graphic>
      </p:graphicFrame>
    </p:spTree>
    <p:extLst>
      <p:ext uri="{BB962C8B-B14F-4D97-AF65-F5344CB8AC3E}">
        <p14:creationId xmlns:p14="http://schemas.microsoft.com/office/powerpoint/2010/main" val="1345174558"/>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24200" y="352005"/>
            <a:ext cx="6019800" cy="4120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838200" y="1332654"/>
            <a:ext cx="7391400" cy="1475660"/>
          </a:xfrm>
          <a:prstGeom prst="rect">
            <a:avLst/>
          </a:prstGeom>
          <a:noFill/>
        </p:spPr>
        <p:txBody>
          <a:bodyPr wrap="square" rtlCol="0">
            <a:spAutoFit/>
          </a:bodyPr>
          <a:lstStyle/>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Production agricole et services associés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Recherche-développement agricole et rural</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Conseil et expertise agricole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de vente des produits de traitement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Des produits phytosanitaires, des engrais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Des voitures, machines et équipements agricoles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Établissements </a:t>
            </a:r>
            <a:r>
              <a:rPr lang="fr-FR" sz="1200" dirty="0">
                <a:latin typeface="Times New Roman" panose="02020603050405020304" pitchFamily="18" charset="0"/>
                <a:ea typeface="Calibri" panose="020F0502020204030204" pitchFamily="34" charset="0"/>
                <a:cs typeface="Times New Roman" panose="02020603050405020304" pitchFamily="18" charset="0"/>
              </a:rPr>
              <a:t>d’enseignement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7" name="Picture 3" descr="C:\Users\Lenovo5\Desktop\poze slideuri\Agricultura\shutterstock_10109890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95" y="4222885"/>
            <a:ext cx="2530133" cy="1688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enovo5\Desktop\poze slideuri\Agricultura\verificare-prin-satel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378" y="4220108"/>
            <a:ext cx="2410114" cy="1690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enovo5\Desktop\poze slideuri\Agricultura\axiven-pest-control-dro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4279" y="2623407"/>
            <a:ext cx="2815213" cy="1425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enovo5\Desktop\poze slideuri\Agricultura\c61f1271d52fd22b44635867ab301bee_X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7625" y="4222885"/>
            <a:ext cx="2784456" cy="1679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9372" y="394726"/>
            <a:ext cx="5593198" cy="374077"/>
          </a:xfrm>
          <a:prstGeom prst="rect">
            <a:avLst/>
          </a:prstGeom>
        </p:spPr>
        <p:txBody>
          <a:bodyPr wrap="non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7"/>
          <a:srcRect l="4611" t="20583" r="6425" b="4910"/>
          <a:stretch/>
        </p:blipFill>
        <p:spPr>
          <a:xfrm>
            <a:off x="173087" y="184504"/>
            <a:ext cx="2832241" cy="805251"/>
          </a:xfrm>
          <a:prstGeom prst="rect">
            <a:avLst/>
          </a:prstGeom>
        </p:spPr>
      </p:pic>
      <p:sp>
        <p:nvSpPr>
          <p:cNvPr id="24" name="Parallelogram 15">
            <a:extLst>
              <a:ext uri="{FF2B5EF4-FFF2-40B4-BE49-F238E27FC236}">
                <a16:creationId xmlns:a16="http://schemas.microsoft.com/office/drawing/2014/main" id="{888C8DC8-66C7-4A09-A588-41DC265FE9C0}"/>
              </a:ext>
            </a:extLst>
          </p:cNvPr>
          <p:cNvSpPr/>
          <p:nvPr/>
        </p:nvSpPr>
        <p:spPr>
          <a:xfrm rot="16200000">
            <a:off x="8461135" y="-84736"/>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9780" y="6101397"/>
            <a:ext cx="5088020" cy="723075"/>
          </a:xfrm>
          <a:prstGeom prst="rect">
            <a:avLst/>
          </a:prstGeom>
        </p:spPr>
      </p:pic>
      <p:sp>
        <p:nvSpPr>
          <p:cNvPr id="27" name="Rectangle 26"/>
          <p:cNvSpPr/>
          <p:nvPr/>
        </p:nvSpPr>
        <p:spPr>
          <a:xfrm>
            <a:off x="696706" y="579392"/>
            <a:ext cx="3418093" cy="653705"/>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Agriculture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Woman farmer straw hat smart farming standing farmland smiling using digital tablet female agronomist specialist research monitoring analysis data agribusiness Premium Phot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8799" y="925455"/>
            <a:ext cx="2815213" cy="157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867515"/>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76294" y="352005"/>
            <a:ext cx="5767706" cy="4120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575312" y="1453240"/>
            <a:ext cx="8077200" cy="3104696"/>
          </a:xfrm>
          <a:prstGeom prst="rect">
            <a:avLst/>
          </a:prstGeom>
          <a:noFill/>
        </p:spPr>
        <p:txBody>
          <a:bodyPr wrap="square" rtlCol="0">
            <a:spAutoFit/>
          </a:bodyPr>
          <a:lstStyle/>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Directions et exploitations sylvicoles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Chef de pépinière sylvicole, fruitière, viticole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Entrepreneur sylvicole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Conseiller ingénieur sylvicole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Ingénieur Sylvicole expert, etc.</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ro-RO" sz="1200" dirty="0" smtClean="0">
              <a:solidFill>
                <a:srgbClr val="4A5C26"/>
              </a:solidFill>
            </a:endParaRPr>
          </a:p>
          <a:p>
            <a:pPr marL="285750" indent="-285750" algn="just">
              <a:lnSpc>
                <a:spcPct val="150000"/>
              </a:lnSpc>
              <a:buFont typeface="Wingdings" panose="05000000000000000000" pitchFamily="2" charset="2"/>
              <a:buChar char="ü"/>
            </a:pPr>
            <a:endParaRPr lang="ro-RO" sz="1200" dirty="0">
              <a:solidFill>
                <a:srgbClr val="4A5C26"/>
              </a:solidFill>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Institutions de recherche fondamentale et applicative dans le domaine biologie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Unités qui mènent des activités biologiques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Conseil, expertise et contrôle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Laboratoires au profil biologique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d’enseignement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ro-RO" sz="1200" dirty="0">
              <a:solidFill>
                <a:srgbClr val="4A5C26"/>
              </a:solidFill>
            </a:endParaRPr>
          </a:p>
        </p:txBody>
      </p:sp>
      <p:pic>
        <p:nvPicPr>
          <p:cNvPr id="1029" name="Picture 5" descr="C:\Users\Lenovo5\Desktop\poze slideuri\Agricultura\627bd673d74f369b292af64a7cb733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913" y="895104"/>
            <a:ext cx="2631426" cy="13596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9372" y="394726"/>
            <a:ext cx="5593198" cy="374077"/>
          </a:xfrm>
          <a:prstGeom prst="rect">
            <a:avLst/>
          </a:prstGeom>
        </p:spPr>
        <p:txBody>
          <a:bodyPr wrap="non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4"/>
          <a:srcRect l="4611" t="20583" r="6425" b="4910"/>
          <a:stretch/>
        </p:blipFill>
        <p:spPr>
          <a:xfrm>
            <a:off x="6789" y="35106"/>
            <a:ext cx="2832241" cy="805251"/>
          </a:xfrm>
          <a:prstGeom prst="rect">
            <a:avLst/>
          </a:prstGeom>
        </p:spPr>
      </p:pic>
      <p:sp>
        <p:nvSpPr>
          <p:cNvPr id="24" name="Parallelogram 15">
            <a:extLst>
              <a:ext uri="{FF2B5EF4-FFF2-40B4-BE49-F238E27FC236}">
                <a16:creationId xmlns:a16="http://schemas.microsoft.com/office/drawing/2014/main" id="{888C8DC8-66C7-4A09-A588-41DC265FE9C0}"/>
              </a:ext>
            </a:extLst>
          </p:cNvPr>
          <p:cNvSpPr/>
          <p:nvPr/>
        </p:nvSpPr>
        <p:spPr>
          <a:xfrm rot="16200000">
            <a:off x="8410407" y="-76325"/>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780" y="6101397"/>
            <a:ext cx="5088020" cy="723075"/>
          </a:xfrm>
          <a:prstGeom prst="rect">
            <a:avLst/>
          </a:prstGeom>
        </p:spPr>
      </p:pic>
      <p:sp>
        <p:nvSpPr>
          <p:cNvPr id="27" name="Rectangle 26"/>
          <p:cNvSpPr/>
          <p:nvPr/>
        </p:nvSpPr>
        <p:spPr>
          <a:xfrm>
            <a:off x="699136" y="481743"/>
            <a:ext cx="3187064" cy="653705"/>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ro-RO"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400" b="1" dirty="0" smtClean="0">
                <a:latin typeface="Times New Roman" panose="02020603050405020304" pitchFamily="18" charset="0"/>
                <a:ea typeface="Calibri" panose="020F0502020204030204" pitchFamily="34" charset="0"/>
                <a:cs typeface="Times New Roman" panose="02020603050405020304" pitchFamily="18" charset="0"/>
              </a:rPr>
              <a:t>Programme </a:t>
            </a:r>
            <a:r>
              <a:rPr lang="fr-FR" sz="1400" b="1" dirty="0">
                <a:latin typeface="Times New Roman" panose="02020603050405020304" pitchFamily="18" charset="0"/>
                <a:ea typeface="Calibri" panose="020F0502020204030204" pitchFamily="34" charset="0"/>
                <a:cs typeface="Times New Roman" panose="02020603050405020304" pitchFamily="18" charset="0"/>
              </a:rPr>
              <a:t>d’études – Sylviculture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p:cNvSpPr/>
          <p:nvPr/>
        </p:nvSpPr>
        <p:spPr>
          <a:xfrm>
            <a:off x="824286" y="2376357"/>
            <a:ext cx="3290514" cy="653705"/>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Biologie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02" name="Picture 6" descr="Front view of researcher with test tube and plant in the biotechnology laboratory Free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4232100"/>
            <a:ext cx="1904999" cy="19023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pette dropping green sample chemical  over young sample plant growing in test tube , biotechnology research concept Premium 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6342" y="4492754"/>
            <a:ext cx="2458695" cy="163782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Woman with girl in lab doing experiments Free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907" y="4256491"/>
            <a:ext cx="2643071" cy="187408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arpenter working on a sawmill on a wood manufacture Free Pho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3912" y="2280281"/>
            <a:ext cx="2631427" cy="165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334628"/>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780" y="6101397"/>
            <a:ext cx="5088020" cy="723075"/>
          </a:xfrm>
          <a:prstGeom prst="rect">
            <a:avLst/>
          </a:prstGeom>
        </p:spPr>
      </p:pic>
      <p:sp>
        <p:nvSpPr>
          <p:cNvPr id="22" name="TextBox 21"/>
          <p:cNvSpPr txBox="1"/>
          <p:nvPr/>
        </p:nvSpPr>
        <p:spPr>
          <a:xfrm>
            <a:off x="762000" y="1157206"/>
            <a:ext cx="5559452" cy="369332"/>
          </a:xfrm>
          <a:prstGeom prst="rect">
            <a:avLst/>
          </a:prstGeom>
          <a:noFill/>
        </p:spPr>
        <p:txBody>
          <a:bodyPr wrap="square" rtlCol="0">
            <a:spAutoFit/>
          </a:bodyPr>
          <a:lstStyle/>
          <a:p>
            <a:r>
              <a:rPr lang="fr-FR" dirty="0"/>
              <a:t>Durée des études: 4 ans</a:t>
            </a:r>
            <a:endParaRPr lang="en-GB" dirty="0"/>
          </a:p>
        </p:txBody>
      </p:sp>
      <p:sp>
        <p:nvSpPr>
          <p:cNvPr id="2" name="Rectangle 1"/>
          <p:cNvSpPr/>
          <p:nvPr/>
        </p:nvSpPr>
        <p:spPr>
          <a:xfrm>
            <a:off x="-1676400" y="3394504"/>
            <a:ext cx="8249383" cy="246221"/>
          </a:xfrm>
          <a:prstGeom prst="rect">
            <a:avLst/>
          </a:prstGeom>
        </p:spPr>
        <p:txBody>
          <a:bodyPr wrap="square">
            <a:spAutoFit/>
          </a:bodyPr>
          <a:lstStyle/>
          <a:p>
            <a:pPr algn="ctr"/>
            <a:r>
              <a:rPr lang="ro-RO" sz="1000" dirty="0" smtClean="0">
                <a:latin typeface="Times New Roman" panose="02020603050405020304" pitchFamily="18" charset="0"/>
                <a:ea typeface="Calibri" panose="020F0502020204030204" pitchFamily="34" charset="0"/>
              </a:rPr>
              <a:t>                   </a:t>
            </a:r>
            <a:r>
              <a:rPr lang="fr-FR" sz="1000" dirty="0" smtClean="0">
                <a:latin typeface="Times New Roman" panose="02020603050405020304" pitchFamily="18" charset="0"/>
                <a:ea typeface="Calibri" panose="020F0502020204030204" pitchFamily="34" charset="0"/>
              </a:rPr>
              <a:t>La </a:t>
            </a:r>
            <a:r>
              <a:rPr lang="fr-FR" sz="1000" dirty="0">
                <a:latin typeface="Times New Roman" panose="02020603050405020304" pitchFamily="18" charset="0"/>
                <a:ea typeface="Calibri" panose="020F0502020204030204" pitchFamily="34" charset="0"/>
              </a:rPr>
              <a:t>légende: FPT  – Formation à plein temps; FD   – Formation à distance </a:t>
            </a:r>
            <a:endParaRPr lang="en-US" sz="1000" i="1" dirty="0">
              <a:solidFill>
                <a:srgbClr val="4A5C26"/>
              </a:solidFill>
              <a:latin typeface="+mj-lt"/>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85491" y="3867994"/>
            <a:ext cx="4125600" cy="1860844"/>
          </a:xfrm>
          <a:prstGeom prst="rect">
            <a:avLst/>
          </a:prstGeom>
        </p:spPr>
      </p:pic>
      <p:pic>
        <p:nvPicPr>
          <p:cNvPr id="4" name="Picture 3"/>
          <p:cNvPicPr>
            <a:picLocks noChangeAspect="1"/>
          </p:cNvPicPr>
          <p:nvPr/>
        </p:nvPicPr>
        <p:blipFill>
          <a:blip r:embed="rId4"/>
          <a:stretch>
            <a:fillRect/>
          </a:stretch>
        </p:blipFill>
        <p:spPr>
          <a:xfrm>
            <a:off x="4724400" y="3867994"/>
            <a:ext cx="4124694" cy="1860844"/>
          </a:xfrm>
          <a:prstGeom prst="rect">
            <a:avLst/>
          </a:prstGeom>
        </p:spPr>
      </p:pic>
      <p:pic>
        <p:nvPicPr>
          <p:cNvPr id="10" name="Picture 9"/>
          <p:cNvPicPr>
            <a:picLocks noChangeAspect="1"/>
          </p:cNvPicPr>
          <p:nvPr/>
        </p:nvPicPr>
        <p:blipFill>
          <a:blip r:embed="rId5"/>
          <a:stretch>
            <a:fillRect/>
          </a:stretch>
        </p:blipFill>
        <p:spPr>
          <a:xfrm>
            <a:off x="566510" y="224498"/>
            <a:ext cx="3591380" cy="93632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20626304"/>
              </p:ext>
            </p:extLst>
          </p:nvPr>
        </p:nvGraphicFramePr>
        <p:xfrm>
          <a:off x="838201" y="1753808"/>
          <a:ext cx="7238998" cy="1413428"/>
        </p:xfrm>
        <a:graphic>
          <a:graphicData uri="http://schemas.openxmlformats.org/drawingml/2006/table">
            <a:tbl>
              <a:tblPr firstRow="1" bandRow="1">
                <a:tableStyleId>{5C22544A-7EE6-4342-B048-85BDC9FD1C3A}</a:tableStyleId>
              </a:tblPr>
              <a:tblGrid>
                <a:gridCol w="2275056">
                  <a:extLst>
                    <a:ext uri="{9D8B030D-6E8A-4147-A177-3AD203B41FA5}">
                      <a16:colId xmlns:a16="http://schemas.microsoft.com/office/drawing/2014/main" val="1627170521"/>
                    </a:ext>
                  </a:extLst>
                </a:gridCol>
                <a:gridCol w="2275056">
                  <a:extLst>
                    <a:ext uri="{9D8B030D-6E8A-4147-A177-3AD203B41FA5}">
                      <a16:colId xmlns:a16="http://schemas.microsoft.com/office/drawing/2014/main" val="1800112398"/>
                    </a:ext>
                  </a:extLst>
                </a:gridCol>
                <a:gridCol w="1344443">
                  <a:extLst>
                    <a:ext uri="{9D8B030D-6E8A-4147-A177-3AD203B41FA5}">
                      <a16:colId xmlns:a16="http://schemas.microsoft.com/office/drawing/2014/main" val="246156032"/>
                    </a:ext>
                  </a:extLst>
                </a:gridCol>
                <a:gridCol w="1344443">
                  <a:extLst>
                    <a:ext uri="{9D8B030D-6E8A-4147-A177-3AD203B41FA5}">
                      <a16:colId xmlns:a16="http://schemas.microsoft.com/office/drawing/2014/main" val="1561216820"/>
                    </a:ext>
                  </a:extLst>
                </a:gridCol>
              </a:tblGrid>
              <a:tr h="654629">
                <a:tc>
                  <a:txBody>
                    <a:bodyPr/>
                    <a:lstStyle/>
                    <a:p>
                      <a:pPr>
                        <a:lnSpc>
                          <a:spcPct val="107000"/>
                        </a:lnSpc>
                        <a:spcAft>
                          <a:spcPts val="800"/>
                        </a:spcAft>
                      </a:pPr>
                      <a:r>
                        <a:rPr lang="fr-FR" sz="1200" dirty="0">
                          <a:effectLst/>
                        </a:rPr>
                        <a:t>Domaine d’études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a:effectLst/>
                        </a:rPr>
                        <a:t>Programmes d’études de licence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a:effectLst/>
                        </a:rPr>
                        <a:t>Forme d’organisation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a:effectLst/>
                        </a:rPr>
                        <a:t>Capacité de scolarisation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48601570"/>
                  </a:ext>
                </a:extLst>
              </a:tr>
              <a:tr h="360285">
                <a:tc rowSpan="2">
                  <a:txBody>
                    <a:bodyPr/>
                    <a:lstStyle/>
                    <a:p>
                      <a:pPr algn="l">
                        <a:lnSpc>
                          <a:spcPct val="107000"/>
                        </a:lnSpc>
                        <a:spcAft>
                          <a:spcPts val="800"/>
                        </a:spcAft>
                      </a:pPr>
                      <a:r>
                        <a:rPr lang="fr-FR" sz="1200" dirty="0">
                          <a:effectLst/>
                        </a:rPr>
                        <a:t>Horticulture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800"/>
                        </a:spcAft>
                      </a:pPr>
                      <a:r>
                        <a:rPr lang="fr-FR" sz="1200">
                          <a:effectLst/>
                        </a:rPr>
                        <a:t>Horticulture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dirty="0">
                          <a:effectLst/>
                        </a:rPr>
                        <a:t>FPT / FD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fr-FR" sz="1200" dirty="0">
                          <a:effectLst/>
                        </a:rPr>
                        <a:t>150/100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288596420"/>
                  </a:ext>
                </a:extLst>
              </a:tr>
              <a:tr h="398514">
                <a:tc vMerge="1">
                  <a:txBody>
                    <a:bodyPr/>
                    <a:lstStyle/>
                    <a:p>
                      <a:endParaRPr lang="en-GB"/>
                    </a:p>
                  </a:txBody>
                  <a:tcPr/>
                </a:tc>
                <a:tc>
                  <a:txBody>
                    <a:bodyPr/>
                    <a:lstStyle/>
                    <a:p>
                      <a:pPr>
                        <a:lnSpc>
                          <a:spcPct val="107000"/>
                        </a:lnSpc>
                        <a:spcAft>
                          <a:spcPts val="800"/>
                        </a:spcAft>
                      </a:pPr>
                      <a:r>
                        <a:rPr lang="fr-FR" sz="1200">
                          <a:effectLst/>
                        </a:rPr>
                        <a:t>Architecture du paysage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a:effectLst/>
                        </a:rPr>
                        <a:t>FPT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fr-FR" sz="1200" dirty="0">
                          <a:effectLst/>
                        </a:rPr>
                        <a:t>75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9819788"/>
                  </a:ext>
                </a:extLst>
              </a:tr>
            </a:tbl>
          </a:graphicData>
        </a:graphic>
      </p:graphicFrame>
    </p:spTree>
    <p:extLst>
      <p:ext uri="{BB962C8B-B14F-4D97-AF65-F5344CB8AC3E}">
        <p14:creationId xmlns:p14="http://schemas.microsoft.com/office/powerpoint/2010/main" val="1539014768"/>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76844" y="352003"/>
            <a:ext cx="6167156" cy="403697"/>
          </a:xfrm>
          <a:prstGeom prst="rect">
            <a:avLst/>
          </a:prstGeom>
          <a:solidFill>
            <a:srgbClr val="F6D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13" name="Rectangle 12"/>
          <p:cNvSpPr/>
          <p:nvPr/>
        </p:nvSpPr>
        <p:spPr>
          <a:xfrm>
            <a:off x="3323896" y="360118"/>
            <a:ext cx="5593198" cy="374077"/>
          </a:xfrm>
          <a:prstGeom prst="rect">
            <a:avLst/>
          </a:prstGeom>
        </p:spPr>
        <p:txBody>
          <a:bodyPr wrap="none">
            <a:spAutoFit/>
          </a:bodyPr>
          <a:lstStyle/>
          <a:p>
            <a:pPr>
              <a:lnSpc>
                <a:spcPct val="107000"/>
              </a:lnSpc>
              <a:spcAft>
                <a:spcPts val="800"/>
              </a:spcAft>
            </a:pPr>
            <a:r>
              <a:rPr lang="fr-FR" dirty="0">
                <a:latin typeface="Times New Roman" panose="02020603050405020304" pitchFamily="18" charset="0"/>
                <a:ea typeface="Calibri" panose="020F0502020204030204" pitchFamily="34" charset="0"/>
                <a:cs typeface="Times New Roman" panose="02020603050405020304" pitchFamily="18" charset="0"/>
              </a:rPr>
              <a:t>Que pouvez-vous faire après l'obtention de votre diplôme?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Parallelogram 15">
            <a:extLst>
              <a:ext uri="{FF2B5EF4-FFF2-40B4-BE49-F238E27FC236}">
                <a16:creationId xmlns:a16="http://schemas.microsoft.com/office/drawing/2014/main" id="{888C8DC8-66C7-4A09-A588-41DC265FE9C0}"/>
              </a:ext>
            </a:extLst>
          </p:cNvPr>
          <p:cNvSpPr/>
          <p:nvPr/>
        </p:nvSpPr>
        <p:spPr>
          <a:xfrm rot="16200000">
            <a:off x="8201078" y="-102634"/>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5" name="TextBox 24"/>
          <p:cNvSpPr txBox="1"/>
          <p:nvPr/>
        </p:nvSpPr>
        <p:spPr>
          <a:xfrm>
            <a:off x="309844" y="1061475"/>
            <a:ext cx="8500250" cy="173701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endParaRPr lang="ro-RO" sz="1200" dirty="0" smtClean="0">
              <a:solidFill>
                <a:srgbClr val="4A5C26"/>
              </a:solidFill>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Sociétés de production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Entreprises de conception et d'aménagement paysager</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Administration du domaine public - espaces verts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Entrepreneur paysagiste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d'enseignement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indent="-285750" algn="just">
              <a:lnSpc>
                <a:spcPct val="150000"/>
              </a:lnSpc>
              <a:buFont typeface="Wingdings" panose="05000000000000000000" pitchFamily="2" charset="2"/>
              <a:buChar char="ü"/>
            </a:pPr>
            <a:endParaRPr lang="ro-RO" sz="1200" b="1" dirty="0">
              <a:solidFill>
                <a:srgbClr val="4A5C26"/>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309844" y="206190"/>
            <a:ext cx="2667000" cy="69532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780" y="6101397"/>
            <a:ext cx="5088020" cy="723075"/>
          </a:xfrm>
          <a:prstGeom prst="rect">
            <a:avLst/>
          </a:prstGeom>
        </p:spPr>
      </p:pic>
      <p:sp>
        <p:nvSpPr>
          <p:cNvPr id="19" name="Rectangle 18"/>
          <p:cNvSpPr/>
          <p:nvPr/>
        </p:nvSpPr>
        <p:spPr>
          <a:xfrm>
            <a:off x="838200" y="638550"/>
            <a:ext cx="3962400" cy="653705"/>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Architecture du paysage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Farmer with tablet computer checking quality and freshness of tomato vegetables in organic food farm Free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3718" y="3957689"/>
            <a:ext cx="3190962" cy="21256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pple tree orchard juice production industry, autumn harvest plants agriculture Premium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157" y="3761388"/>
            <a:ext cx="3174436" cy="21146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oman in a black apron working in a greenhouse Free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947" y="1951316"/>
            <a:ext cx="2932504" cy="195344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rama Unitati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5716" y="3757639"/>
            <a:ext cx="1631275" cy="21750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etroasa Vech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4638" y="1170828"/>
            <a:ext cx="1638005" cy="245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3342"/>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76844" y="352003"/>
            <a:ext cx="6167156" cy="403697"/>
          </a:xfrm>
          <a:prstGeom prst="rect">
            <a:avLst/>
          </a:prstGeom>
          <a:solidFill>
            <a:srgbClr val="F6D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13" name="Rectangle 12"/>
          <p:cNvSpPr/>
          <p:nvPr/>
        </p:nvSpPr>
        <p:spPr>
          <a:xfrm>
            <a:off x="3124200" y="360118"/>
            <a:ext cx="5665160" cy="369332"/>
          </a:xfrm>
          <a:prstGeom prst="rect">
            <a:avLst/>
          </a:prstGeom>
        </p:spPr>
        <p:txBody>
          <a:bodyPr wrap="square">
            <a:spAutoFit/>
          </a:bodyPr>
          <a:lstStyle/>
          <a:p>
            <a:pPr algn="ctr"/>
            <a:r>
              <a:rPr lang="fr-FR" dirty="0">
                <a:latin typeface="Times New Roman" panose="02020603050405020304" pitchFamily="18" charset="0"/>
                <a:ea typeface="Calibri" panose="020F0502020204030204" pitchFamily="34" charset="0"/>
              </a:rPr>
              <a:t>Que pouvez-vous faire après l'obtention de votre diplôme?</a:t>
            </a:r>
            <a:endParaRPr lang="en-GB" dirty="0">
              <a:solidFill>
                <a:srgbClr val="4A5C26"/>
              </a:solidFill>
            </a:endParaRPr>
          </a:p>
        </p:txBody>
      </p:sp>
      <p:sp>
        <p:nvSpPr>
          <p:cNvPr id="15" name="Parallelogram 15">
            <a:extLst>
              <a:ext uri="{FF2B5EF4-FFF2-40B4-BE49-F238E27FC236}">
                <a16:creationId xmlns:a16="http://schemas.microsoft.com/office/drawing/2014/main" id="{888C8DC8-66C7-4A09-A588-41DC265FE9C0}"/>
              </a:ext>
            </a:extLst>
          </p:cNvPr>
          <p:cNvSpPr/>
          <p:nvPr/>
        </p:nvSpPr>
        <p:spPr>
          <a:xfrm rot="16200000">
            <a:off x="7476136" y="-97058"/>
            <a:ext cx="524280" cy="693752"/>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5" name="TextBox 24"/>
          <p:cNvSpPr txBox="1"/>
          <p:nvPr/>
        </p:nvSpPr>
        <p:spPr>
          <a:xfrm>
            <a:off x="613954" y="1505328"/>
            <a:ext cx="8179760" cy="1629036"/>
          </a:xfrm>
          <a:prstGeom prst="rect">
            <a:avLst/>
          </a:prstGeom>
          <a:noFill/>
        </p:spPr>
        <p:txBody>
          <a:bodyPr wrap="square" rtlCol="0">
            <a:spAutoFit/>
          </a:bodyPr>
          <a:lstStyle/>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Sociétés de production privées ou publiques, roumaines ou étrangères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 recherche et développement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Entreprises et organismes de conseil</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Administration du domaine public - des espaces verts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Entrepreneurs en horticulture et domaines connexes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1200" dirty="0">
                <a:latin typeface="Times New Roman" panose="02020603050405020304" pitchFamily="18" charset="0"/>
                <a:ea typeface="Calibri" panose="020F0502020204030204" pitchFamily="34" charset="0"/>
                <a:cs typeface="Times New Roman" panose="02020603050405020304" pitchFamily="18" charset="0"/>
              </a:rPr>
              <a:t>Établissements d'enseignement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ro-RO" sz="1200" b="1" dirty="0">
              <a:solidFill>
                <a:srgbClr val="4A5C26"/>
              </a:solidFill>
              <a:latin typeface="Calibri" pitchFamily="34" charset="0"/>
              <a:cs typeface="Calibri" pitchFamily="34" charset="0"/>
            </a:endParaRPr>
          </a:p>
        </p:txBody>
      </p:sp>
      <p:pic>
        <p:nvPicPr>
          <p:cNvPr id="2050" name="Picture 2" descr="C:\Users\Lenovo5\Desktop\poze slideuri\Horticultura\1-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221248"/>
            <a:ext cx="3836360" cy="2143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09844" y="206190"/>
            <a:ext cx="2667000" cy="69532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780" y="6101397"/>
            <a:ext cx="5088020" cy="723075"/>
          </a:xfrm>
          <a:prstGeom prst="rect">
            <a:avLst/>
          </a:prstGeom>
        </p:spPr>
      </p:pic>
      <p:sp>
        <p:nvSpPr>
          <p:cNvPr id="19" name="Rectangle 18"/>
          <p:cNvSpPr/>
          <p:nvPr/>
        </p:nvSpPr>
        <p:spPr>
          <a:xfrm>
            <a:off x="832756" y="719663"/>
            <a:ext cx="2977243" cy="653705"/>
          </a:xfrm>
          <a:prstGeom prst="rect">
            <a:avLst/>
          </a:prstGeom>
        </p:spPr>
        <p:txBody>
          <a:bodyPr wrap="square">
            <a:spAutoFit/>
          </a:bodyPr>
          <a:lstStyle/>
          <a:p>
            <a:pPr algn="ctr"/>
            <a:endParaRPr lang="en-GB" sz="1050" b="1" dirty="0" smtClean="0"/>
          </a:p>
          <a:p>
            <a:pPr algn="ctr"/>
            <a:endParaRPr lang="ro-RO" sz="1100" b="1" i="1" dirty="0" smtClean="0">
              <a:solidFill>
                <a:schemeClr val="tx2"/>
              </a:solidFill>
            </a:endParaRPr>
          </a:p>
          <a:p>
            <a:pPr>
              <a:lnSpc>
                <a:spcPct val="107000"/>
              </a:lnSpc>
              <a:spcAft>
                <a:spcPts val="800"/>
              </a:spcAft>
            </a:pPr>
            <a:r>
              <a:rPr lang="fr-FR" sz="1400" b="1" dirty="0">
                <a:latin typeface="Times New Roman" panose="02020603050405020304" pitchFamily="18" charset="0"/>
                <a:ea typeface="Calibri" panose="020F0502020204030204" pitchFamily="34" charset="0"/>
                <a:cs typeface="Times New Roman" panose="02020603050405020304" pitchFamily="18" charset="0"/>
              </a:rPr>
              <a:t>Programme d’études – Horticulture</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Park full of vegetation Premium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86" y="3524547"/>
            <a:ext cx="4492637" cy="24068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Luxury landscape design of the tropical garden. Premium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524547"/>
            <a:ext cx="3836360" cy="240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56203"/>
      </p:ext>
    </p:extLst>
  </p:cSld>
  <p:clrMapOvr>
    <a:masterClrMapping/>
  </p:clrMapOvr>
  <mc:AlternateContent xmlns:mc="http://schemas.openxmlformats.org/markup-compatibility/2006" xmlns:p14="http://schemas.microsoft.com/office/powerpoint/2010/main">
    <mc:Choice Requires="p14">
      <p:transition spd="med">
        <p14:reveal dir="r"/>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4579</TotalTime>
  <Words>1774</Words>
  <Application>Microsoft Office PowerPoint</Application>
  <PresentationFormat>On-screen Show (4:3)</PresentationFormat>
  <Paragraphs>426</Paragraphs>
  <Slides>35</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Malgun Gothic</vt:lpstr>
      <vt:lpstr>Arial</vt:lpstr>
      <vt:lpstr>Calibri</vt:lpstr>
      <vt:lpstr>MS Mincho</vt:lpstr>
      <vt:lpstr>Symbol</vt:lpstr>
      <vt:lpstr>Times New Roman</vt:lpstr>
      <vt:lpstr>Wingdings</vt: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Lenovo1</dc:creator>
  <cp:lastModifiedBy>User</cp:lastModifiedBy>
  <cp:revision>461</cp:revision>
  <cp:lastPrinted>2018-07-09T10:25:20Z</cp:lastPrinted>
  <dcterms:created xsi:type="dcterms:W3CDTF">2006-08-16T00:00:00Z</dcterms:created>
  <dcterms:modified xsi:type="dcterms:W3CDTF">2021-04-06T08:59:45Z</dcterms:modified>
</cp:coreProperties>
</file>