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28711525" cy="35936238"/>
  <p:notesSz cx="6858000" cy="9144000"/>
  <p:defaultTextStyle>
    <a:defPPr>
      <a:defRPr lang="ro-RO"/>
    </a:defPPr>
    <a:lvl1pPr algn="l" rtl="0" eaLnBrk="0" fontAlgn="base" hangingPunct="0">
      <a:spcBef>
        <a:spcPct val="0"/>
      </a:spcBef>
      <a:spcAft>
        <a:spcPct val="0"/>
      </a:spcAft>
      <a:defRPr sz="7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4025" indent="3175" algn="l" rtl="0" eaLnBrk="0" fontAlgn="base" hangingPunct="0">
      <a:spcBef>
        <a:spcPct val="0"/>
      </a:spcBef>
      <a:spcAft>
        <a:spcPct val="0"/>
      </a:spcAft>
      <a:defRPr sz="7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09638" indent="4763" algn="l" rtl="0" eaLnBrk="0" fontAlgn="base" hangingPunct="0">
      <a:spcBef>
        <a:spcPct val="0"/>
      </a:spcBef>
      <a:spcAft>
        <a:spcPct val="0"/>
      </a:spcAft>
      <a:defRPr sz="7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65250" indent="6350" algn="l" rtl="0" eaLnBrk="0" fontAlgn="base" hangingPunct="0">
      <a:spcBef>
        <a:spcPct val="0"/>
      </a:spcBef>
      <a:spcAft>
        <a:spcPct val="0"/>
      </a:spcAft>
      <a:defRPr sz="7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0863" indent="7938" algn="l" rtl="0" eaLnBrk="0" fontAlgn="base" hangingPunct="0">
      <a:spcBef>
        <a:spcPct val="0"/>
      </a:spcBef>
      <a:spcAft>
        <a:spcPct val="0"/>
      </a:spcAft>
      <a:defRPr sz="7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7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7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7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7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319">
          <p15:clr>
            <a:srgbClr val="A4A3A4"/>
          </p15:clr>
        </p15:guide>
        <p15:guide id="2" pos="904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186" y="-5832"/>
      </p:cViewPr>
      <p:guideLst>
        <p:guide orient="horz" pos="11319"/>
        <p:guide pos="904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3365" y="5881234"/>
            <a:ext cx="24404796" cy="12511135"/>
          </a:xfrm>
        </p:spPr>
        <p:txBody>
          <a:bodyPr anchor="b"/>
          <a:lstStyle>
            <a:lvl1pPr algn="ctr">
              <a:defRPr sz="188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8941" y="18874846"/>
            <a:ext cx="21533644" cy="8676270"/>
          </a:xfrm>
        </p:spPr>
        <p:txBody>
          <a:bodyPr/>
          <a:lstStyle>
            <a:lvl1pPr marL="0" indent="0" algn="ctr">
              <a:buNone/>
              <a:defRPr sz="7536"/>
            </a:lvl1pPr>
            <a:lvl2pPr marL="1435562" indent="0" algn="ctr">
              <a:buNone/>
              <a:defRPr sz="6280"/>
            </a:lvl2pPr>
            <a:lvl3pPr marL="2871125" indent="0" algn="ctr">
              <a:buNone/>
              <a:defRPr sz="5652"/>
            </a:lvl3pPr>
            <a:lvl4pPr marL="4306687" indent="0" algn="ctr">
              <a:buNone/>
              <a:defRPr sz="5024"/>
            </a:lvl4pPr>
            <a:lvl5pPr marL="5742249" indent="0" algn="ctr">
              <a:buNone/>
              <a:defRPr sz="5024"/>
            </a:lvl5pPr>
            <a:lvl6pPr marL="7177811" indent="0" algn="ctr">
              <a:buNone/>
              <a:defRPr sz="5024"/>
            </a:lvl6pPr>
            <a:lvl7pPr marL="8613374" indent="0" algn="ctr">
              <a:buNone/>
              <a:defRPr sz="5024"/>
            </a:lvl7pPr>
            <a:lvl8pPr marL="10048936" indent="0" algn="ctr">
              <a:buNone/>
              <a:defRPr sz="5024"/>
            </a:lvl8pPr>
            <a:lvl9pPr marL="11484498" indent="0" algn="ctr">
              <a:buNone/>
              <a:defRPr sz="502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0FACB25-20EA-4063-AF09-23F86755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9E905C8-F578-4033-98FA-34030040D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CD5201C-969F-4178-A99B-2959BA001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398EA-0D3D-4528-9483-E322228D84D2}" type="slidenum">
              <a:rPr lang="ro-RO" altLang="en-US"/>
              <a:pPr>
                <a:defRPr/>
              </a:pPr>
              <a:t>‹#›</a:t>
            </a:fld>
            <a:endParaRPr lang="ro-RO" altLang="en-US"/>
          </a:p>
        </p:txBody>
      </p:sp>
    </p:spTree>
    <p:extLst>
      <p:ext uri="{BB962C8B-B14F-4D97-AF65-F5344CB8AC3E}">
        <p14:creationId xmlns:p14="http://schemas.microsoft.com/office/powerpoint/2010/main" val="2217733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96FA69C-6C37-446F-90EA-55EFA8C4F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3F900A2-5E9D-4865-A07F-8A28DA95F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ABA1732-DE9E-4CA9-848C-AE4502354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178BE-C2D2-4903-A464-7A78629B1DD6}" type="slidenum">
              <a:rPr lang="ro-RO" altLang="en-US"/>
              <a:pPr>
                <a:defRPr/>
              </a:pPr>
              <a:t>‹#›</a:t>
            </a:fld>
            <a:endParaRPr lang="ro-RO" altLang="en-US"/>
          </a:p>
        </p:txBody>
      </p:sp>
    </p:spTree>
    <p:extLst>
      <p:ext uri="{BB962C8B-B14F-4D97-AF65-F5344CB8AC3E}">
        <p14:creationId xmlns:p14="http://schemas.microsoft.com/office/powerpoint/2010/main" val="1022876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546686" y="1913272"/>
            <a:ext cx="6190923" cy="30454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73919" y="1913272"/>
            <a:ext cx="18213874" cy="304543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AC7A322-A670-4AAD-8A8E-81B2D1481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525AF4-084A-4E28-9B70-2865DEC35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62CEF36-0045-4BAF-9885-DE82F4406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F8BE8-56C9-403C-AE9C-6A4B5466D0A4}" type="slidenum">
              <a:rPr lang="ro-RO" altLang="en-US"/>
              <a:pPr>
                <a:defRPr/>
              </a:pPr>
              <a:t>‹#›</a:t>
            </a:fld>
            <a:endParaRPr lang="ro-RO" altLang="en-US"/>
          </a:p>
        </p:txBody>
      </p:sp>
    </p:spTree>
    <p:extLst>
      <p:ext uri="{BB962C8B-B14F-4D97-AF65-F5344CB8AC3E}">
        <p14:creationId xmlns:p14="http://schemas.microsoft.com/office/powerpoint/2010/main" val="1300651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07FE50A-6879-4BC1-B498-3D1235D1A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EF68C11-C68B-4D65-90F5-3B1369D7B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2A3B487-A721-43CF-8083-4A17AF512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A68AE-E063-4BA9-ADBC-1A0930F4EA57}" type="slidenum">
              <a:rPr lang="ro-RO" altLang="en-US"/>
              <a:pPr>
                <a:defRPr/>
              </a:pPr>
              <a:t>‹#›</a:t>
            </a:fld>
            <a:endParaRPr lang="ro-RO" altLang="en-US"/>
          </a:p>
        </p:txBody>
      </p:sp>
    </p:spTree>
    <p:extLst>
      <p:ext uri="{BB962C8B-B14F-4D97-AF65-F5344CB8AC3E}">
        <p14:creationId xmlns:p14="http://schemas.microsoft.com/office/powerpoint/2010/main" val="3894904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8965" y="8959114"/>
            <a:ext cx="24763690" cy="14948474"/>
          </a:xfrm>
        </p:spPr>
        <p:txBody>
          <a:bodyPr anchor="b"/>
          <a:lstStyle>
            <a:lvl1pPr>
              <a:defRPr sz="188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8965" y="24049007"/>
            <a:ext cx="24763690" cy="7861049"/>
          </a:xfrm>
        </p:spPr>
        <p:txBody>
          <a:bodyPr/>
          <a:lstStyle>
            <a:lvl1pPr marL="0" indent="0">
              <a:buNone/>
              <a:defRPr sz="7536">
                <a:solidFill>
                  <a:schemeClr val="tx1"/>
                </a:solidFill>
              </a:defRPr>
            </a:lvl1pPr>
            <a:lvl2pPr marL="1435562" indent="0">
              <a:buNone/>
              <a:defRPr sz="6280">
                <a:solidFill>
                  <a:schemeClr val="tx1">
                    <a:tint val="75000"/>
                  </a:schemeClr>
                </a:solidFill>
              </a:defRPr>
            </a:lvl2pPr>
            <a:lvl3pPr marL="2871125" indent="0">
              <a:buNone/>
              <a:defRPr sz="5652">
                <a:solidFill>
                  <a:schemeClr val="tx1">
                    <a:tint val="75000"/>
                  </a:schemeClr>
                </a:solidFill>
              </a:defRPr>
            </a:lvl3pPr>
            <a:lvl4pPr marL="4306687" indent="0">
              <a:buNone/>
              <a:defRPr sz="5024">
                <a:solidFill>
                  <a:schemeClr val="tx1">
                    <a:tint val="75000"/>
                  </a:schemeClr>
                </a:solidFill>
              </a:defRPr>
            </a:lvl4pPr>
            <a:lvl5pPr marL="5742249" indent="0">
              <a:buNone/>
              <a:defRPr sz="5024">
                <a:solidFill>
                  <a:schemeClr val="tx1">
                    <a:tint val="75000"/>
                  </a:schemeClr>
                </a:solidFill>
              </a:defRPr>
            </a:lvl5pPr>
            <a:lvl6pPr marL="7177811" indent="0">
              <a:buNone/>
              <a:defRPr sz="5024">
                <a:solidFill>
                  <a:schemeClr val="tx1">
                    <a:tint val="75000"/>
                  </a:schemeClr>
                </a:solidFill>
              </a:defRPr>
            </a:lvl6pPr>
            <a:lvl7pPr marL="8613374" indent="0">
              <a:buNone/>
              <a:defRPr sz="5024">
                <a:solidFill>
                  <a:schemeClr val="tx1">
                    <a:tint val="75000"/>
                  </a:schemeClr>
                </a:solidFill>
              </a:defRPr>
            </a:lvl7pPr>
            <a:lvl8pPr marL="10048936" indent="0">
              <a:buNone/>
              <a:defRPr sz="5024">
                <a:solidFill>
                  <a:schemeClr val="tx1">
                    <a:tint val="75000"/>
                  </a:schemeClr>
                </a:solidFill>
              </a:defRPr>
            </a:lvl8pPr>
            <a:lvl9pPr marL="11484498" indent="0">
              <a:buNone/>
              <a:defRPr sz="50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A3AB939-319B-4A0C-B789-96BC71FBB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41BDACF-156B-4C85-B30E-40EDE6B8F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0AE223A-9BDA-4857-BFCB-C7185295A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DCD35-CFE7-4DCF-A21F-422267DD3CAE}" type="slidenum">
              <a:rPr lang="ro-RO" altLang="en-US"/>
              <a:pPr>
                <a:defRPr/>
              </a:pPr>
              <a:t>‹#›</a:t>
            </a:fld>
            <a:endParaRPr lang="ro-RO" altLang="en-US"/>
          </a:p>
        </p:txBody>
      </p:sp>
    </p:spTree>
    <p:extLst>
      <p:ext uri="{BB962C8B-B14F-4D97-AF65-F5344CB8AC3E}">
        <p14:creationId xmlns:p14="http://schemas.microsoft.com/office/powerpoint/2010/main" val="766189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3917" y="9566360"/>
            <a:ext cx="12202398" cy="22801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35210" y="9566360"/>
            <a:ext cx="12202398" cy="22801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6D0DEAFF-82B2-4E66-A9DA-33C1B30F1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35E9AFBD-A389-46AB-8A08-280C2AF0B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40FB73B5-6E40-4E2B-89D0-2F541D22D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5A7D6-DECB-44B1-9E88-9C8447FBE95F}" type="slidenum">
              <a:rPr lang="ro-RO" altLang="en-US"/>
              <a:pPr>
                <a:defRPr/>
              </a:pPr>
              <a:t>‹#›</a:t>
            </a:fld>
            <a:endParaRPr lang="ro-RO" altLang="en-US"/>
          </a:p>
        </p:txBody>
      </p:sp>
    </p:spTree>
    <p:extLst>
      <p:ext uri="{BB962C8B-B14F-4D97-AF65-F5344CB8AC3E}">
        <p14:creationId xmlns:p14="http://schemas.microsoft.com/office/powerpoint/2010/main" val="3743904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7657" y="1913280"/>
            <a:ext cx="24763690" cy="69460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7660" y="8809372"/>
            <a:ext cx="12146319" cy="4317337"/>
          </a:xfrm>
        </p:spPr>
        <p:txBody>
          <a:bodyPr anchor="b"/>
          <a:lstStyle>
            <a:lvl1pPr marL="0" indent="0">
              <a:buNone/>
              <a:defRPr sz="7536" b="1"/>
            </a:lvl1pPr>
            <a:lvl2pPr marL="1435562" indent="0">
              <a:buNone/>
              <a:defRPr sz="6280" b="1"/>
            </a:lvl2pPr>
            <a:lvl3pPr marL="2871125" indent="0">
              <a:buNone/>
              <a:defRPr sz="5652" b="1"/>
            </a:lvl3pPr>
            <a:lvl4pPr marL="4306687" indent="0">
              <a:buNone/>
              <a:defRPr sz="5024" b="1"/>
            </a:lvl4pPr>
            <a:lvl5pPr marL="5742249" indent="0">
              <a:buNone/>
              <a:defRPr sz="5024" b="1"/>
            </a:lvl5pPr>
            <a:lvl6pPr marL="7177811" indent="0">
              <a:buNone/>
              <a:defRPr sz="5024" b="1"/>
            </a:lvl6pPr>
            <a:lvl7pPr marL="8613374" indent="0">
              <a:buNone/>
              <a:defRPr sz="5024" b="1"/>
            </a:lvl7pPr>
            <a:lvl8pPr marL="10048936" indent="0">
              <a:buNone/>
              <a:defRPr sz="5024" b="1"/>
            </a:lvl8pPr>
            <a:lvl9pPr marL="11484498" indent="0">
              <a:buNone/>
              <a:defRPr sz="502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77660" y="13126709"/>
            <a:ext cx="12146319" cy="19307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35211" y="8809372"/>
            <a:ext cx="12206138" cy="4317337"/>
          </a:xfrm>
        </p:spPr>
        <p:txBody>
          <a:bodyPr anchor="b"/>
          <a:lstStyle>
            <a:lvl1pPr marL="0" indent="0">
              <a:buNone/>
              <a:defRPr sz="7536" b="1"/>
            </a:lvl1pPr>
            <a:lvl2pPr marL="1435562" indent="0">
              <a:buNone/>
              <a:defRPr sz="6280" b="1"/>
            </a:lvl2pPr>
            <a:lvl3pPr marL="2871125" indent="0">
              <a:buNone/>
              <a:defRPr sz="5652" b="1"/>
            </a:lvl3pPr>
            <a:lvl4pPr marL="4306687" indent="0">
              <a:buNone/>
              <a:defRPr sz="5024" b="1"/>
            </a:lvl4pPr>
            <a:lvl5pPr marL="5742249" indent="0">
              <a:buNone/>
              <a:defRPr sz="5024" b="1"/>
            </a:lvl5pPr>
            <a:lvl6pPr marL="7177811" indent="0">
              <a:buNone/>
              <a:defRPr sz="5024" b="1"/>
            </a:lvl6pPr>
            <a:lvl7pPr marL="8613374" indent="0">
              <a:buNone/>
              <a:defRPr sz="5024" b="1"/>
            </a:lvl7pPr>
            <a:lvl8pPr marL="10048936" indent="0">
              <a:buNone/>
              <a:defRPr sz="5024" b="1"/>
            </a:lvl8pPr>
            <a:lvl9pPr marL="11484498" indent="0">
              <a:buNone/>
              <a:defRPr sz="502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35211" y="13126709"/>
            <a:ext cx="12206138" cy="19307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A022F949-6BEA-4ADA-BDE5-EEC636715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02250F3-16D3-4380-8F91-88E95271C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6A53FAC2-3464-40B2-8689-1DCC1C8E8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CA483-0E08-4E9D-881C-04EB2D987065}" type="slidenum">
              <a:rPr lang="ro-RO" altLang="en-US"/>
              <a:pPr>
                <a:defRPr/>
              </a:pPr>
              <a:t>‹#›</a:t>
            </a:fld>
            <a:endParaRPr lang="ro-RO" altLang="en-US"/>
          </a:p>
        </p:txBody>
      </p:sp>
    </p:spTree>
    <p:extLst>
      <p:ext uri="{BB962C8B-B14F-4D97-AF65-F5344CB8AC3E}">
        <p14:creationId xmlns:p14="http://schemas.microsoft.com/office/powerpoint/2010/main" val="642835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A1393C59-4815-4ADE-9D30-3AA5E001D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0674FB94-E0E6-4474-AEB9-9A93C1859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07D0F96A-52F4-4C2C-B8EA-6A9F3BE51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B41AF-D711-438B-B4B3-C2F17C9DE1D6}" type="slidenum">
              <a:rPr lang="ro-RO" altLang="en-US"/>
              <a:pPr>
                <a:defRPr/>
              </a:pPr>
              <a:t>‹#›</a:t>
            </a:fld>
            <a:endParaRPr lang="ro-RO" altLang="en-US"/>
          </a:p>
        </p:txBody>
      </p:sp>
    </p:spTree>
    <p:extLst>
      <p:ext uri="{BB962C8B-B14F-4D97-AF65-F5344CB8AC3E}">
        <p14:creationId xmlns:p14="http://schemas.microsoft.com/office/powerpoint/2010/main" val="1595594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5EA4A2B6-5F06-4668-B563-79D480C15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BD37F6D6-A5CD-4936-93B8-A693B4DF8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31C64D16-4915-4B88-AA34-DBA4DE042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7D6C4-8E3A-4872-9601-564BD1168074}" type="slidenum">
              <a:rPr lang="ro-RO" altLang="en-US"/>
              <a:pPr>
                <a:defRPr/>
              </a:pPr>
              <a:t>‹#›</a:t>
            </a:fld>
            <a:endParaRPr lang="ro-RO" altLang="en-US"/>
          </a:p>
        </p:txBody>
      </p:sp>
    </p:spTree>
    <p:extLst>
      <p:ext uri="{BB962C8B-B14F-4D97-AF65-F5344CB8AC3E}">
        <p14:creationId xmlns:p14="http://schemas.microsoft.com/office/powerpoint/2010/main" val="3746723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7657" y="2395749"/>
            <a:ext cx="9260214" cy="8385122"/>
          </a:xfrm>
        </p:spPr>
        <p:txBody>
          <a:bodyPr anchor="b"/>
          <a:lstStyle>
            <a:lvl1pPr>
              <a:defRPr sz="1004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06138" y="5174161"/>
            <a:ext cx="14535210" cy="25538021"/>
          </a:xfrm>
        </p:spPr>
        <p:txBody>
          <a:bodyPr/>
          <a:lstStyle>
            <a:lvl1pPr>
              <a:defRPr sz="10048"/>
            </a:lvl1pPr>
            <a:lvl2pPr>
              <a:defRPr sz="8792"/>
            </a:lvl2pPr>
            <a:lvl3pPr>
              <a:defRPr sz="7536"/>
            </a:lvl3pPr>
            <a:lvl4pPr>
              <a:defRPr sz="6280"/>
            </a:lvl4pPr>
            <a:lvl5pPr>
              <a:defRPr sz="6280"/>
            </a:lvl5pPr>
            <a:lvl6pPr>
              <a:defRPr sz="6280"/>
            </a:lvl6pPr>
            <a:lvl7pPr>
              <a:defRPr sz="6280"/>
            </a:lvl7pPr>
            <a:lvl8pPr>
              <a:defRPr sz="6280"/>
            </a:lvl8pPr>
            <a:lvl9pPr>
              <a:defRPr sz="62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7657" y="10780871"/>
            <a:ext cx="9260214" cy="19972898"/>
          </a:xfrm>
        </p:spPr>
        <p:txBody>
          <a:bodyPr/>
          <a:lstStyle>
            <a:lvl1pPr marL="0" indent="0">
              <a:buNone/>
              <a:defRPr sz="5024"/>
            </a:lvl1pPr>
            <a:lvl2pPr marL="1435562" indent="0">
              <a:buNone/>
              <a:defRPr sz="4396"/>
            </a:lvl2pPr>
            <a:lvl3pPr marL="2871125" indent="0">
              <a:buNone/>
              <a:defRPr sz="3768"/>
            </a:lvl3pPr>
            <a:lvl4pPr marL="4306687" indent="0">
              <a:buNone/>
              <a:defRPr sz="3140"/>
            </a:lvl4pPr>
            <a:lvl5pPr marL="5742249" indent="0">
              <a:buNone/>
              <a:defRPr sz="3140"/>
            </a:lvl5pPr>
            <a:lvl6pPr marL="7177811" indent="0">
              <a:buNone/>
              <a:defRPr sz="3140"/>
            </a:lvl6pPr>
            <a:lvl7pPr marL="8613374" indent="0">
              <a:buNone/>
              <a:defRPr sz="3140"/>
            </a:lvl7pPr>
            <a:lvl8pPr marL="10048936" indent="0">
              <a:buNone/>
              <a:defRPr sz="3140"/>
            </a:lvl8pPr>
            <a:lvl9pPr marL="11484498" indent="0">
              <a:buNone/>
              <a:defRPr sz="31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6802C8E8-4567-409E-B213-A9FA4E601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09A367B9-A342-4421-9070-E7EACC134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E7D39C16-3FA6-4ABA-9C4A-9DA279701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B07EF-E9C7-49CA-AC60-CF0E5081BB8C}" type="slidenum">
              <a:rPr lang="ro-RO" altLang="en-US"/>
              <a:pPr>
                <a:defRPr/>
              </a:pPr>
              <a:t>‹#›</a:t>
            </a:fld>
            <a:endParaRPr lang="ro-RO" altLang="en-US"/>
          </a:p>
        </p:txBody>
      </p:sp>
    </p:spTree>
    <p:extLst>
      <p:ext uri="{BB962C8B-B14F-4D97-AF65-F5344CB8AC3E}">
        <p14:creationId xmlns:p14="http://schemas.microsoft.com/office/powerpoint/2010/main" val="1612669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7657" y="2395749"/>
            <a:ext cx="9260214" cy="8385122"/>
          </a:xfrm>
        </p:spPr>
        <p:txBody>
          <a:bodyPr anchor="b"/>
          <a:lstStyle>
            <a:lvl1pPr>
              <a:defRPr sz="1004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06138" y="5174161"/>
            <a:ext cx="14535210" cy="25538021"/>
          </a:xfrm>
        </p:spPr>
        <p:txBody>
          <a:bodyPr rtlCol="0">
            <a:normAutofit/>
          </a:bodyPr>
          <a:lstStyle>
            <a:lvl1pPr marL="0" indent="0">
              <a:buNone/>
              <a:defRPr sz="10048"/>
            </a:lvl1pPr>
            <a:lvl2pPr marL="1435562" indent="0">
              <a:buNone/>
              <a:defRPr sz="8792"/>
            </a:lvl2pPr>
            <a:lvl3pPr marL="2871125" indent="0">
              <a:buNone/>
              <a:defRPr sz="7536"/>
            </a:lvl3pPr>
            <a:lvl4pPr marL="4306687" indent="0">
              <a:buNone/>
              <a:defRPr sz="6280"/>
            </a:lvl4pPr>
            <a:lvl5pPr marL="5742249" indent="0">
              <a:buNone/>
              <a:defRPr sz="6280"/>
            </a:lvl5pPr>
            <a:lvl6pPr marL="7177811" indent="0">
              <a:buNone/>
              <a:defRPr sz="6280"/>
            </a:lvl6pPr>
            <a:lvl7pPr marL="8613374" indent="0">
              <a:buNone/>
              <a:defRPr sz="6280"/>
            </a:lvl7pPr>
            <a:lvl8pPr marL="10048936" indent="0">
              <a:buNone/>
              <a:defRPr sz="6280"/>
            </a:lvl8pPr>
            <a:lvl9pPr marL="11484498" indent="0">
              <a:buNone/>
              <a:defRPr sz="628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7657" y="10780871"/>
            <a:ext cx="9260214" cy="19972898"/>
          </a:xfrm>
        </p:spPr>
        <p:txBody>
          <a:bodyPr/>
          <a:lstStyle>
            <a:lvl1pPr marL="0" indent="0">
              <a:buNone/>
              <a:defRPr sz="5024"/>
            </a:lvl1pPr>
            <a:lvl2pPr marL="1435562" indent="0">
              <a:buNone/>
              <a:defRPr sz="4396"/>
            </a:lvl2pPr>
            <a:lvl3pPr marL="2871125" indent="0">
              <a:buNone/>
              <a:defRPr sz="3768"/>
            </a:lvl3pPr>
            <a:lvl4pPr marL="4306687" indent="0">
              <a:buNone/>
              <a:defRPr sz="3140"/>
            </a:lvl4pPr>
            <a:lvl5pPr marL="5742249" indent="0">
              <a:buNone/>
              <a:defRPr sz="3140"/>
            </a:lvl5pPr>
            <a:lvl6pPr marL="7177811" indent="0">
              <a:buNone/>
              <a:defRPr sz="3140"/>
            </a:lvl6pPr>
            <a:lvl7pPr marL="8613374" indent="0">
              <a:buNone/>
              <a:defRPr sz="3140"/>
            </a:lvl7pPr>
            <a:lvl8pPr marL="10048936" indent="0">
              <a:buNone/>
              <a:defRPr sz="3140"/>
            </a:lvl8pPr>
            <a:lvl9pPr marL="11484498" indent="0">
              <a:buNone/>
              <a:defRPr sz="31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1500DA46-99FC-4A6A-8274-21BED1834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7B37E796-DC91-4497-AD63-D951EA387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4E05ADB2-20F7-4ABE-831D-9F54D79C3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CA3E3-30E8-4F98-94BC-135E819DE7CA}" type="slidenum">
              <a:rPr lang="ro-RO" altLang="en-US"/>
              <a:pPr>
                <a:defRPr/>
              </a:pPr>
              <a:t>‹#›</a:t>
            </a:fld>
            <a:endParaRPr lang="ro-RO" altLang="en-US"/>
          </a:p>
        </p:txBody>
      </p:sp>
    </p:spTree>
    <p:extLst>
      <p:ext uri="{BB962C8B-B14F-4D97-AF65-F5344CB8AC3E}">
        <p14:creationId xmlns:p14="http://schemas.microsoft.com/office/powerpoint/2010/main" val="1600652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="" xmlns:a16="http://schemas.microsoft.com/office/drawing/2014/main" id="{748E5BA0-72FA-480D-A891-06876712B97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973263" y="1912938"/>
            <a:ext cx="24765000" cy="694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="" xmlns:a16="http://schemas.microsoft.com/office/drawing/2014/main" id="{7C944743-6348-4F14-A7A3-D265C24280B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973263" y="9566275"/>
            <a:ext cx="24765000" cy="2280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D1DF65A-217F-4C6F-BE2A-B0D0F981B2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73263" y="33307338"/>
            <a:ext cx="6461125" cy="1912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68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C8E20B0-3951-4E63-BA8A-BEDD22F5B7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10713" y="33307338"/>
            <a:ext cx="9690100" cy="1912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68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BB35C13-A2B7-423A-B85E-491BF895F6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77138" y="33307338"/>
            <a:ext cx="6461125" cy="19129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37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2335881-F078-4D8A-A5E4-DA3101F56147}" type="slidenum">
              <a:rPr lang="ro-RO" altLang="en-US"/>
              <a:pPr>
                <a:defRPr/>
              </a:pPr>
              <a:t>‹#›</a:t>
            </a:fld>
            <a:endParaRPr lang="ro-RO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2870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3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2870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3800">
          <a:solidFill>
            <a:schemeClr val="tx1"/>
          </a:solidFill>
          <a:latin typeface="Calibri Light" pitchFamily="34" charset="0"/>
        </a:defRPr>
      </a:lvl2pPr>
      <a:lvl3pPr algn="l" defTabSz="2870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3800">
          <a:solidFill>
            <a:schemeClr val="tx1"/>
          </a:solidFill>
          <a:latin typeface="Calibri Light" pitchFamily="34" charset="0"/>
        </a:defRPr>
      </a:lvl3pPr>
      <a:lvl4pPr algn="l" defTabSz="2870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3800">
          <a:solidFill>
            <a:schemeClr val="tx1"/>
          </a:solidFill>
          <a:latin typeface="Calibri Light" pitchFamily="34" charset="0"/>
        </a:defRPr>
      </a:lvl4pPr>
      <a:lvl5pPr algn="l" defTabSz="2870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3800">
          <a:solidFill>
            <a:schemeClr val="tx1"/>
          </a:solidFill>
          <a:latin typeface="Calibri Light" pitchFamily="34" charset="0"/>
        </a:defRPr>
      </a:lvl5pPr>
      <a:lvl6pPr marL="457200" algn="l" defTabSz="2870200" rtl="0" fontAlgn="base">
        <a:lnSpc>
          <a:spcPct val="90000"/>
        </a:lnSpc>
        <a:spcBef>
          <a:spcPct val="0"/>
        </a:spcBef>
        <a:spcAft>
          <a:spcPct val="0"/>
        </a:spcAft>
        <a:defRPr sz="13800">
          <a:solidFill>
            <a:schemeClr val="tx1"/>
          </a:solidFill>
          <a:latin typeface="Calibri Light" pitchFamily="34" charset="0"/>
        </a:defRPr>
      </a:lvl6pPr>
      <a:lvl7pPr marL="914400" algn="l" defTabSz="2870200" rtl="0" fontAlgn="base">
        <a:lnSpc>
          <a:spcPct val="90000"/>
        </a:lnSpc>
        <a:spcBef>
          <a:spcPct val="0"/>
        </a:spcBef>
        <a:spcAft>
          <a:spcPct val="0"/>
        </a:spcAft>
        <a:defRPr sz="13800">
          <a:solidFill>
            <a:schemeClr val="tx1"/>
          </a:solidFill>
          <a:latin typeface="Calibri Light" pitchFamily="34" charset="0"/>
        </a:defRPr>
      </a:lvl7pPr>
      <a:lvl8pPr marL="1371600" algn="l" defTabSz="2870200" rtl="0" fontAlgn="base">
        <a:lnSpc>
          <a:spcPct val="90000"/>
        </a:lnSpc>
        <a:spcBef>
          <a:spcPct val="0"/>
        </a:spcBef>
        <a:spcAft>
          <a:spcPct val="0"/>
        </a:spcAft>
        <a:defRPr sz="13800">
          <a:solidFill>
            <a:schemeClr val="tx1"/>
          </a:solidFill>
          <a:latin typeface="Calibri Light" pitchFamily="34" charset="0"/>
        </a:defRPr>
      </a:lvl8pPr>
      <a:lvl9pPr marL="1828800" algn="l" defTabSz="2870200" rtl="0" fontAlgn="base">
        <a:lnSpc>
          <a:spcPct val="90000"/>
        </a:lnSpc>
        <a:spcBef>
          <a:spcPct val="0"/>
        </a:spcBef>
        <a:spcAft>
          <a:spcPct val="0"/>
        </a:spcAft>
        <a:defRPr sz="13800">
          <a:solidFill>
            <a:schemeClr val="tx1"/>
          </a:solidFill>
          <a:latin typeface="Calibri Light" pitchFamily="34" charset="0"/>
        </a:defRPr>
      </a:lvl9pPr>
    </p:titleStyle>
    <p:bodyStyle>
      <a:lvl1pPr marL="717550" indent="-717550" algn="l" defTabSz="2870200" rtl="0" eaLnBrk="0" fontAlgn="base" hangingPunct="0">
        <a:lnSpc>
          <a:spcPct val="90000"/>
        </a:lnSpc>
        <a:spcBef>
          <a:spcPts val="3138"/>
        </a:spcBef>
        <a:spcAft>
          <a:spcPct val="0"/>
        </a:spcAft>
        <a:buFont typeface="Arial" panose="020B0604020202020204" pitchFamily="34" charset="0"/>
        <a:buChar char="•"/>
        <a:defRPr sz="8700" kern="1200">
          <a:solidFill>
            <a:schemeClr val="tx1"/>
          </a:solidFill>
          <a:latin typeface="+mn-lt"/>
          <a:ea typeface="+mn-ea"/>
          <a:cs typeface="+mn-cs"/>
        </a:defRPr>
      </a:lvl1pPr>
      <a:lvl2pPr marL="2152650" indent="-717550" algn="l" defTabSz="2870200" rtl="0" eaLnBrk="0" fontAlgn="base" hangingPunct="0">
        <a:lnSpc>
          <a:spcPct val="90000"/>
        </a:lnSpc>
        <a:spcBef>
          <a:spcPts val="1575"/>
        </a:spcBef>
        <a:spcAft>
          <a:spcPct val="0"/>
        </a:spcAft>
        <a:buFont typeface="Arial" panose="020B0604020202020204" pitchFamily="34" charset="0"/>
        <a:buChar char="•"/>
        <a:defRPr sz="75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0" indent="-717550" algn="l" defTabSz="2870200" rtl="0" eaLnBrk="0" fontAlgn="base" hangingPunct="0">
        <a:lnSpc>
          <a:spcPct val="90000"/>
        </a:lnSpc>
        <a:spcBef>
          <a:spcPts val="1575"/>
        </a:spcBef>
        <a:spcAft>
          <a:spcPct val="0"/>
        </a:spcAft>
        <a:buFont typeface="Arial" panose="020B0604020202020204" pitchFamily="34" charset="0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3pPr>
      <a:lvl4pPr marL="5024438" indent="-717550" algn="l" defTabSz="2870200" rtl="0" eaLnBrk="0" fontAlgn="base" hangingPunct="0">
        <a:lnSpc>
          <a:spcPct val="90000"/>
        </a:lnSpc>
        <a:spcBef>
          <a:spcPts val="1575"/>
        </a:spcBef>
        <a:spcAft>
          <a:spcPct val="0"/>
        </a:spcAft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4pPr>
      <a:lvl5pPr marL="6459538" indent="-717550" algn="l" defTabSz="2870200" rtl="0" eaLnBrk="0" fontAlgn="base" hangingPunct="0">
        <a:lnSpc>
          <a:spcPct val="90000"/>
        </a:lnSpc>
        <a:spcBef>
          <a:spcPts val="1575"/>
        </a:spcBef>
        <a:spcAft>
          <a:spcPct val="0"/>
        </a:spcAft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5pPr>
      <a:lvl6pPr marL="7895593" indent="-717781" algn="l" defTabSz="2871125" rtl="0" eaLnBrk="1" latinLnBrk="0" hangingPunct="1">
        <a:lnSpc>
          <a:spcPct val="90000"/>
        </a:lnSpc>
        <a:spcBef>
          <a:spcPts val="1570"/>
        </a:spcBef>
        <a:buFont typeface="Arial" panose="020B0604020202020204" pitchFamily="34" charset="0"/>
        <a:buChar char="•"/>
        <a:defRPr sz="5652" kern="1200">
          <a:solidFill>
            <a:schemeClr val="tx1"/>
          </a:solidFill>
          <a:latin typeface="+mn-lt"/>
          <a:ea typeface="+mn-ea"/>
          <a:cs typeface="+mn-cs"/>
        </a:defRPr>
      </a:lvl6pPr>
      <a:lvl7pPr marL="9331155" indent="-717781" algn="l" defTabSz="2871125" rtl="0" eaLnBrk="1" latinLnBrk="0" hangingPunct="1">
        <a:lnSpc>
          <a:spcPct val="90000"/>
        </a:lnSpc>
        <a:spcBef>
          <a:spcPts val="1570"/>
        </a:spcBef>
        <a:buFont typeface="Arial" panose="020B0604020202020204" pitchFamily="34" charset="0"/>
        <a:buChar char="•"/>
        <a:defRPr sz="5652" kern="1200">
          <a:solidFill>
            <a:schemeClr val="tx1"/>
          </a:solidFill>
          <a:latin typeface="+mn-lt"/>
          <a:ea typeface="+mn-ea"/>
          <a:cs typeface="+mn-cs"/>
        </a:defRPr>
      </a:lvl7pPr>
      <a:lvl8pPr marL="10766717" indent="-717781" algn="l" defTabSz="2871125" rtl="0" eaLnBrk="1" latinLnBrk="0" hangingPunct="1">
        <a:lnSpc>
          <a:spcPct val="90000"/>
        </a:lnSpc>
        <a:spcBef>
          <a:spcPts val="1570"/>
        </a:spcBef>
        <a:buFont typeface="Arial" panose="020B0604020202020204" pitchFamily="34" charset="0"/>
        <a:buChar char="•"/>
        <a:defRPr sz="5652" kern="1200">
          <a:solidFill>
            <a:schemeClr val="tx1"/>
          </a:solidFill>
          <a:latin typeface="+mn-lt"/>
          <a:ea typeface="+mn-ea"/>
          <a:cs typeface="+mn-cs"/>
        </a:defRPr>
      </a:lvl8pPr>
      <a:lvl9pPr marL="12202279" indent="-717781" algn="l" defTabSz="2871125" rtl="0" eaLnBrk="1" latinLnBrk="0" hangingPunct="1">
        <a:lnSpc>
          <a:spcPct val="90000"/>
        </a:lnSpc>
        <a:spcBef>
          <a:spcPts val="1570"/>
        </a:spcBef>
        <a:buFont typeface="Arial" panose="020B0604020202020204" pitchFamily="34" charset="0"/>
        <a:buChar char="•"/>
        <a:defRPr sz="56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1125" rtl="0" eaLnBrk="1" latinLnBrk="0" hangingPunct="1">
        <a:defRPr sz="5652" kern="1200">
          <a:solidFill>
            <a:schemeClr val="tx1"/>
          </a:solidFill>
          <a:latin typeface="+mn-lt"/>
          <a:ea typeface="+mn-ea"/>
          <a:cs typeface="+mn-cs"/>
        </a:defRPr>
      </a:lvl1pPr>
      <a:lvl2pPr marL="1435562" algn="l" defTabSz="2871125" rtl="0" eaLnBrk="1" latinLnBrk="0" hangingPunct="1">
        <a:defRPr sz="5652" kern="1200">
          <a:solidFill>
            <a:schemeClr val="tx1"/>
          </a:solidFill>
          <a:latin typeface="+mn-lt"/>
          <a:ea typeface="+mn-ea"/>
          <a:cs typeface="+mn-cs"/>
        </a:defRPr>
      </a:lvl2pPr>
      <a:lvl3pPr marL="2871125" algn="l" defTabSz="2871125" rtl="0" eaLnBrk="1" latinLnBrk="0" hangingPunct="1">
        <a:defRPr sz="5652" kern="1200">
          <a:solidFill>
            <a:schemeClr val="tx1"/>
          </a:solidFill>
          <a:latin typeface="+mn-lt"/>
          <a:ea typeface="+mn-ea"/>
          <a:cs typeface="+mn-cs"/>
        </a:defRPr>
      </a:lvl3pPr>
      <a:lvl4pPr marL="4306687" algn="l" defTabSz="2871125" rtl="0" eaLnBrk="1" latinLnBrk="0" hangingPunct="1">
        <a:defRPr sz="5652" kern="1200">
          <a:solidFill>
            <a:schemeClr val="tx1"/>
          </a:solidFill>
          <a:latin typeface="+mn-lt"/>
          <a:ea typeface="+mn-ea"/>
          <a:cs typeface="+mn-cs"/>
        </a:defRPr>
      </a:lvl4pPr>
      <a:lvl5pPr marL="5742249" algn="l" defTabSz="2871125" rtl="0" eaLnBrk="1" latinLnBrk="0" hangingPunct="1">
        <a:defRPr sz="5652" kern="1200">
          <a:solidFill>
            <a:schemeClr val="tx1"/>
          </a:solidFill>
          <a:latin typeface="+mn-lt"/>
          <a:ea typeface="+mn-ea"/>
          <a:cs typeface="+mn-cs"/>
        </a:defRPr>
      </a:lvl5pPr>
      <a:lvl6pPr marL="7177811" algn="l" defTabSz="2871125" rtl="0" eaLnBrk="1" latinLnBrk="0" hangingPunct="1">
        <a:defRPr sz="5652" kern="1200">
          <a:solidFill>
            <a:schemeClr val="tx1"/>
          </a:solidFill>
          <a:latin typeface="+mn-lt"/>
          <a:ea typeface="+mn-ea"/>
          <a:cs typeface="+mn-cs"/>
        </a:defRPr>
      </a:lvl6pPr>
      <a:lvl7pPr marL="8613374" algn="l" defTabSz="2871125" rtl="0" eaLnBrk="1" latinLnBrk="0" hangingPunct="1">
        <a:defRPr sz="5652" kern="1200">
          <a:solidFill>
            <a:schemeClr val="tx1"/>
          </a:solidFill>
          <a:latin typeface="+mn-lt"/>
          <a:ea typeface="+mn-ea"/>
          <a:cs typeface="+mn-cs"/>
        </a:defRPr>
      </a:lvl7pPr>
      <a:lvl8pPr marL="10048936" algn="l" defTabSz="2871125" rtl="0" eaLnBrk="1" latinLnBrk="0" hangingPunct="1">
        <a:defRPr sz="5652" kern="1200">
          <a:solidFill>
            <a:schemeClr val="tx1"/>
          </a:solidFill>
          <a:latin typeface="+mn-lt"/>
          <a:ea typeface="+mn-ea"/>
          <a:cs typeface="+mn-cs"/>
        </a:defRPr>
      </a:lvl8pPr>
      <a:lvl9pPr marL="11484498" algn="l" defTabSz="2871125" rtl="0" eaLnBrk="1" latinLnBrk="0" hangingPunct="1">
        <a:defRPr sz="56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1.emf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>
            <a:extLst>
              <a:ext uri="{FF2B5EF4-FFF2-40B4-BE49-F238E27FC236}">
                <a16:creationId xmlns="" xmlns:a16="http://schemas.microsoft.com/office/drawing/2014/main" id="{A201E63E-4216-42F7-A954-72430CBF4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27" b="2"/>
          <a:stretch>
            <a:fillRect/>
          </a:stretch>
        </p:blipFill>
        <p:spPr bwMode="auto">
          <a:xfrm>
            <a:off x="0" y="0"/>
            <a:ext cx="29117925" cy="3703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1" name="Object 1">
            <a:extLst>
              <a:ext uri="{FF2B5EF4-FFF2-40B4-BE49-F238E27FC236}">
                <a16:creationId xmlns="" xmlns:a16="http://schemas.microsoft.com/office/drawing/2014/main" id="{09AC56EB-BE5D-4C0C-8AD7-722E17B011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50950" y="974725"/>
          <a:ext cx="25922288" cy="477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CorelDRAW" r:id="rId4" imgW="5828506" imgH="1072783" progId="CorelDraw.Graphic.17">
                  <p:embed/>
                </p:oleObj>
              </mc:Choice>
              <mc:Fallback>
                <p:oleObj name="CorelDRAW" r:id="rId4" imgW="5828506" imgH="1072783" progId="CorelDraw.Graphic.17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0950" y="974725"/>
                        <a:ext cx="25922288" cy="477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Rectangle 1">
            <a:extLst>
              <a:ext uri="{FF2B5EF4-FFF2-40B4-BE49-F238E27FC236}">
                <a16:creationId xmlns="" xmlns:a16="http://schemas.microsoft.com/office/drawing/2014/main" id="{5DD33E29-050E-4181-A486-FC1C68D20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0950" y="31937325"/>
            <a:ext cx="2592228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6000"/>
              <a:t>Salonul Cercetării Ştiinţifice, Inovării şi Inventicii</a:t>
            </a:r>
            <a:r>
              <a:rPr lang="ro-RO" altLang="en-US" sz="6000"/>
              <a:t> PRO INVENT</a:t>
            </a:r>
            <a:endParaRPr lang="en-US" altLang="en-US" sz="6000"/>
          </a:p>
          <a:p>
            <a:pPr algn="ctr"/>
            <a:r>
              <a:rPr lang="en-US" altLang="en-US" sz="6000">
                <a:solidFill>
                  <a:srgbClr val="1D2228"/>
                </a:solidFill>
              </a:rPr>
              <a:t> </a:t>
            </a:r>
            <a:r>
              <a:rPr lang="ro-RO" altLang="en-US" sz="6000">
                <a:solidFill>
                  <a:srgbClr val="1D2228"/>
                </a:solidFill>
              </a:rPr>
              <a:t>Ediția a 6-a – ONLINE, 18-20 noiembrie </a:t>
            </a:r>
            <a:r>
              <a:rPr lang="en-US" altLang="en-US" sz="6000">
                <a:solidFill>
                  <a:srgbClr val="1D2228"/>
                </a:solidFill>
              </a:rPr>
              <a:t>2020</a:t>
            </a:r>
            <a:r>
              <a:rPr lang="ro-RO" altLang="en-US" sz="6000">
                <a:solidFill>
                  <a:srgbClr val="1D2228"/>
                </a:solidFill>
              </a:rPr>
              <a:t>,Cluj-Napoca</a:t>
            </a:r>
            <a:r>
              <a:rPr lang="en-US" altLang="en-US" sz="6000">
                <a:solidFill>
                  <a:srgbClr val="1D2228"/>
                </a:solidFill>
              </a:rPr>
              <a:t>, România</a:t>
            </a:r>
          </a:p>
        </p:txBody>
      </p:sp>
      <p:sp>
        <p:nvSpPr>
          <p:cNvPr id="3" name="Rectangle 2"/>
          <p:cNvSpPr/>
          <p:nvPr/>
        </p:nvSpPr>
        <p:spPr>
          <a:xfrm>
            <a:off x="1250950" y="4862663"/>
            <a:ext cx="260675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6000" b="1" dirty="0"/>
              <a:t>ADER 7.2.6.</a:t>
            </a:r>
            <a:br>
              <a:rPr lang="ro-RO" sz="6000" b="1" dirty="0"/>
            </a:br>
            <a:r>
              <a:rPr lang="ro-RO" sz="6000" b="1" dirty="0"/>
              <a:t>Cercetări privind variația genetică, analizată prin tehnologia de secvențiere de ultimă generație - NGS, la speciile legumicole și pomicole de interes economic, în vederea genotipării acestora și obținerea unei baze de date a variațiilor genetice specifice speciilor autohtone</a:t>
            </a:r>
          </a:p>
        </p:txBody>
      </p:sp>
      <p:sp>
        <p:nvSpPr>
          <p:cNvPr id="5" name="Rectangle 4"/>
          <p:cNvSpPr/>
          <p:nvPr/>
        </p:nvSpPr>
        <p:spPr>
          <a:xfrm>
            <a:off x="1396204" y="10562808"/>
            <a:ext cx="2592228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5400" b="1" dirty="0"/>
              <a:t>Obiectivul principal </a:t>
            </a:r>
            <a:r>
              <a:rPr lang="ro-RO" sz="5400" dirty="0"/>
              <a:t>este analiza moleculară a polimorfismului ADN la speciile legumicole și pomicole de interes cultivate în România, pentru genotiparea acestora și identificarea de noi markeri moleculari ADN, în vederea realizării unei baze de date a variațiilor genetice specifice speciilor autohtone.</a:t>
            </a:r>
          </a:p>
        </p:txBody>
      </p:sp>
      <p:sp>
        <p:nvSpPr>
          <p:cNvPr id="8" name="Rectangle 7"/>
          <p:cNvSpPr/>
          <p:nvPr/>
        </p:nvSpPr>
        <p:spPr>
          <a:xfrm>
            <a:off x="14357350" y="14406974"/>
            <a:ext cx="14354175" cy="148656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6000" b="1" dirty="0" smtClean="0"/>
              <a:t>Obiective </a:t>
            </a:r>
            <a:r>
              <a:rPr lang="en-US" sz="6000" b="1" dirty="0" err="1" smtClean="0"/>
              <a:t>specifice</a:t>
            </a:r>
            <a:r>
              <a:rPr lang="en-US" sz="6000" b="1" dirty="0" smtClean="0"/>
              <a:t>:</a:t>
            </a:r>
          </a:p>
          <a:p>
            <a:pPr marL="857250" indent="-857250">
              <a:buFont typeface="Wingdings" panose="05000000000000000000" pitchFamily="2" charset="2"/>
              <a:buChar char="Ø"/>
            </a:pPr>
            <a:r>
              <a:rPr lang="ro-RO" sz="6000" dirty="0" smtClean="0"/>
              <a:t>Selecția </a:t>
            </a:r>
            <a:r>
              <a:rPr lang="ro-RO" sz="6000" dirty="0"/>
              <a:t>genotipurilor valoroase și caracterizarea acestora pe baza trăsăturilor fenotipice specific importante din punct de vedere economic.</a:t>
            </a:r>
          </a:p>
          <a:p>
            <a:pPr marL="857250" indent="-857250">
              <a:buFont typeface="Wingdings" panose="05000000000000000000" pitchFamily="2" charset="2"/>
              <a:buChar char="Ø"/>
            </a:pPr>
            <a:r>
              <a:rPr lang="ro-RO" sz="6000" dirty="0"/>
              <a:t>Analiza diversității genetice a speciilor legumicole</a:t>
            </a:r>
            <a:br>
              <a:rPr lang="ro-RO" sz="6000" dirty="0"/>
            </a:br>
            <a:r>
              <a:rPr lang="ro-RO" sz="6000" dirty="0"/>
              <a:t>autohtone, respectiv tomate și ardei.</a:t>
            </a:r>
          </a:p>
          <a:p>
            <a:pPr marL="857250" indent="-857250">
              <a:buFont typeface="Wingdings" panose="05000000000000000000" pitchFamily="2" charset="2"/>
              <a:buChar char="Ø"/>
            </a:pPr>
            <a:r>
              <a:rPr lang="ro-RO" sz="6000" dirty="0"/>
              <a:t>Analiza diversității genetice a speciilor pomicole autohtone, respective măr și prun.</a:t>
            </a:r>
          </a:p>
          <a:p>
            <a:pPr marL="857250" indent="-857250">
              <a:buFont typeface="Wingdings" panose="05000000000000000000" pitchFamily="2" charset="2"/>
              <a:buChar char="Ø"/>
            </a:pPr>
            <a:r>
              <a:rPr lang="ro-RO" sz="6000" dirty="0"/>
              <a:t>Genotipare prin secvențiere NGS-next generation sequencing</a:t>
            </a:r>
          </a:p>
          <a:p>
            <a:pPr marL="857250" indent="-857250">
              <a:buFont typeface="Wingdings" panose="05000000000000000000" pitchFamily="2" charset="2"/>
              <a:buChar char="Ø"/>
            </a:pPr>
            <a:r>
              <a:rPr lang="ro-RO" sz="6000" dirty="0"/>
              <a:t>Identificare de SNPs-single nucleotide polymorphisms.</a:t>
            </a:r>
          </a:p>
        </p:txBody>
      </p:sp>
      <p:sp>
        <p:nvSpPr>
          <p:cNvPr id="9" name="Rectangle 8"/>
          <p:cNvSpPr/>
          <p:nvPr/>
        </p:nvSpPr>
        <p:spPr>
          <a:xfrm>
            <a:off x="1554373" y="26150989"/>
            <a:ext cx="1289683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/>
              <a:t>Beneficii:</a:t>
            </a:r>
          </a:p>
          <a:p>
            <a:endParaRPr lang="en-US" sz="4000" b="1" dirty="0" smtClean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o-RO" sz="4000" dirty="0"/>
              <a:t>Întâlniri cu asociațiile horticole în vederea valorificării rezultatelor proiectului.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o-RO" sz="4000" dirty="0"/>
              <a:t>Prezentarea avantajelor utilizării informației genetice.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o-RO" sz="4000" dirty="0"/>
              <a:t>Realizarea unei baze de date a variațiilor genetice specifice speciilor autohtone.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o-RO" sz="4000" dirty="0"/>
              <a:t>Menținerea în cultură a unor soiuri valoroase.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o-RO" sz="4000" dirty="0"/>
              <a:t>Creșterea calității produselor agroalimentare.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5237983" y="29208778"/>
            <a:ext cx="832852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000" b="1" dirty="0"/>
              <a:t>COORDONATOR</a:t>
            </a:r>
            <a:r>
              <a:rPr lang="ro-RO" sz="2000" dirty="0"/>
              <a:t>:</a:t>
            </a:r>
          </a:p>
          <a:p>
            <a:r>
              <a:rPr lang="ro-RO" sz="2000" dirty="0"/>
              <a:t>USAMV București / Centrul de Cercetare pentru Studiul Calității Produselor Agroalimentare.</a:t>
            </a:r>
          </a:p>
          <a:p>
            <a:r>
              <a:rPr lang="ro-RO" sz="2000" b="1" dirty="0"/>
              <a:t>PARTENERI</a:t>
            </a:r>
            <a:r>
              <a:rPr lang="ro-RO" sz="2000" dirty="0"/>
              <a:t>:</a:t>
            </a:r>
          </a:p>
          <a:p>
            <a:r>
              <a:rPr lang="ro-RO" sz="2000" dirty="0"/>
              <a:t>INCDA </a:t>
            </a:r>
            <a:r>
              <a:rPr lang="ro-RO" sz="2000" dirty="0" smtClean="0"/>
              <a:t>Fundulea.</a:t>
            </a:r>
            <a:r>
              <a:rPr lang="en-US" sz="2000" dirty="0" smtClean="0"/>
              <a:t> </a:t>
            </a:r>
            <a:r>
              <a:rPr lang="ro-RO" sz="2000" dirty="0" smtClean="0"/>
              <a:t>ICDP Pitești.</a:t>
            </a:r>
            <a:r>
              <a:rPr lang="en-US" sz="2000" dirty="0" smtClean="0"/>
              <a:t> </a:t>
            </a:r>
            <a:r>
              <a:rPr lang="ro-RO" sz="2000" dirty="0" smtClean="0"/>
              <a:t>INCDBH </a:t>
            </a:r>
            <a:r>
              <a:rPr lang="ro-RO" sz="2000" dirty="0"/>
              <a:t>Ștefănești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499666" y="13745258"/>
            <a:ext cx="13288144" cy="12566679"/>
            <a:chOff x="1499666" y="13745258"/>
            <a:chExt cx="13288144" cy="1256667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99666" y="13745258"/>
              <a:ext cx="13288144" cy="394747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12228" y="21235155"/>
              <a:ext cx="6289635" cy="5076782"/>
            </a:xfrm>
            <a:prstGeom prst="rect">
              <a:avLst/>
            </a:prstGeom>
          </p:spPr>
        </p:pic>
        <p:grpSp>
          <p:nvGrpSpPr>
            <p:cNvPr id="33" name="Group 32"/>
            <p:cNvGrpSpPr/>
            <p:nvPr/>
          </p:nvGrpSpPr>
          <p:grpSpPr>
            <a:xfrm>
              <a:off x="1554373" y="20262851"/>
              <a:ext cx="5602455" cy="1622162"/>
              <a:chOff x="1554373" y="20262851"/>
              <a:chExt cx="5602455" cy="1622162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54373" y="20262851"/>
                <a:ext cx="3604824" cy="1622162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51213" y="20262852"/>
                <a:ext cx="1705615" cy="1622161"/>
              </a:xfrm>
              <a:prstGeom prst="rect">
                <a:avLst/>
              </a:prstGeom>
            </p:spPr>
          </p:pic>
        </p:grpSp>
        <p:grpSp>
          <p:nvGrpSpPr>
            <p:cNvPr id="34" name="Group 33"/>
            <p:cNvGrpSpPr/>
            <p:nvPr/>
          </p:nvGrpSpPr>
          <p:grpSpPr>
            <a:xfrm>
              <a:off x="2373991" y="22502248"/>
              <a:ext cx="3892265" cy="1703015"/>
              <a:chOff x="2373991" y="22502248"/>
              <a:chExt cx="3892265" cy="1703015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373991" y="22502248"/>
                <a:ext cx="1792886" cy="1703015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492409" y="22502248"/>
                <a:ext cx="1773847" cy="1703015"/>
              </a:xfrm>
              <a:prstGeom prst="rect">
                <a:avLst/>
              </a:prstGeom>
            </p:spPr>
          </p:pic>
        </p:grpSp>
        <p:grpSp>
          <p:nvGrpSpPr>
            <p:cNvPr id="32" name="Group 31"/>
            <p:cNvGrpSpPr/>
            <p:nvPr/>
          </p:nvGrpSpPr>
          <p:grpSpPr>
            <a:xfrm>
              <a:off x="1577783" y="17540368"/>
              <a:ext cx="11540051" cy="2178743"/>
              <a:chOff x="1577783" y="17540368"/>
              <a:chExt cx="11540051" cy="2178743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12"/>
              <a:srcRect r="3837"/>
              <a:stretch/>
            </p:blipFill>
            <p:spPr>
              <a:xfrm>
                <a:off x="11515960" y="17564861"/>
                <a:ext cx="1601874" cy="2154250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535004" y="17540368"/>
                <a:ext cx="1639966" cy="2178743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644361" y="17542672"/>
                <a:ext cx="1565453" cy="2176439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577783" y="17587819"/>
                <a:ext cx="1779002" cy="2131292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613168" y="17552453"/>
                <a:ext cx="1758482" cy="2166658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665899" y="17542672"/>
                <a:ext cx="1639966" cy="2176439"/>
              </a:xfrm>
              <a:prstGeom prst="rect">
                <a:avLst/>
              </a:prstGeom>
            </p:spPr>
          </p:pic>
        </p:grpSp>
      </p:grpSp>
      <p:sp>
        <p:nvSpPr>
          <p:cNvPr id="30" name="Rectangle 29"/>
          <p:cNvSpPr/>
          <p:nvPr/>
        </p:nvSpPr>
        <p:spPr>
          <a:xfrm>
            <a:off x="1643392" y="29629145"/>
            <a:ext cx="135633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o-RO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156828" y="319926"/>
            <a:ext cx="18435902" cy="16582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186262" y="28358663"/>
            <a:ext cx="4041998" cy="35786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5472005" y="30776189"/>
            <a:ext cx="6350610" cy="213030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408</TotalTime>
  <Words>150</Words>
  <Application>Microsoft Office PowerPoint</Application>
  <PresentationFormat>Custom</PresentationFormat>
  <Paragraphs>21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Wingdings</vt:lpstr>
      <vt:lpstr>Office Theme</vt:lpstr>
      <vt:lpstr>CorelDRAW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Draghici</dc:creator>
  <cp:lastModifiedBy>Administrator</cp:lastModifiedBy>
  <cp:revision>42</cp:revision>
  <dcterms:created xsi:type="dcterms:W3CDTF">2015-03-19T16:45:12Z</dcterms:created>
  <dcterms:modified xsi:type="dcterms:W3CDTF">2020-11-03T15:43:17Z</dcterms:modified>
</cp:coreProperties>
</file>