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0279975" cy="42803763"/>
  <p:notesSz cx="6858000" cy="9144000"/>
  <p:custDataLst>
    <p:tags r:id="rId3"/>
  </p:custDataLst>
  <p:defaultTextStyle>
    <a:defPPr>
      <a:defRPr lang="en-US"/>
    </a:defPPr>
    <a:lvl1pPr algn="l" defTabSz="4175125" rtl="0" fontAlgn="base">
      <a:spcBef>
        <a:spcPct val="0"/>
      </a:spcBef>
      <a:spcAft>
        <a:spcPct val="0"/>
      </a:spcAft>
      <a:defRPr sz="8200" kern="1200">
        <a:solidFill>
          <a:schemeClr val="tx1"/>
        </a:solidFill>
        <a:latin typeface="Arial" charset="0"/>
        <a:ea typeface="+mn-ea"/>
        <a:cs typeface="Arial" charset="0"/>
      </a:defRPr>
    </a:lvl1pPr>
    <a:lvl2pPr marL="2087563" indent="-1630363" algn="l" defTabSz="4175125" rtl="0" fontAlgn="base">
      <a:spcBef>
        <a:spcPct val="0"/>
      </a:spcBef>
      <a:spcAft>
        <a:spcPct val="0"/>
      </a:spcAft>
      <a:defRPr sz="8200" kern="1200">
        <a:solidFill>
          <a:schemeClr val="tx1"/>
        </a:solidFill>
        <a:latin typeface="Arial" charset="0"/>
        <a:ea typeface="+mn-ea"/>
        <a:cs typeface="Arial" charset="0"/>
      </a:defRPr>
    </a:lvl2pPr>
    <a:lvl3pPr marL="4175125" indent="-3260725" algn="l" defTabSz="4175125" rtl="0" fontAlgn="base">
      <a:spcBef>
        <a:spcPct val="0"/>
      </a:spcBef>
      <a:spcAft>
        <a:spcPct val="0"/>
      </a:spcAft>
      <a:defRPr sz="8200" kern="1200">
        <a:solidFill>
          <a:schemeClr val="tx1"/>
        </a:solidFill>
        <a:latin typeface="Arial" charset="0"/>
        <a:ea typeface="+mn-ea"/>
        <a:cs typeface="Arial" charset="0"/>
      </a:defRPr>
    </a:lvl3pPr>
    <a:lvl4pPr marL="6264275" indent="-4892675" algn="l" defTabSz="4175125" rtl="0" fontAlgn="base">
      <a:spcBef>
        <a:spcPct val="0"/>
      </a:spcBef>
      <a:spcAft>
        <a:spcPct val="0"/>
      </a:spcAft>
      <a:defRPr sz="8200" kern="1200">
        <a:solidFill>
          <a:schemeClr val="tx1"/>
        </a:solidFill>
        <a:latin typeface="Arial" charset="0"/>
        <a:ea typeface="+mn-ea"/>
        <a:cs typeface="Arial" charset="0"/>
      </a:defRPr>
    </a:lvl4pPr>
    <a:lvl5pPr marL="8351838" indent="-6523038" algn="l" defTabSz="4175125" rtl="0" fontAlgn="base">
      <a:spcBef>
        <a:spcPct val="0"/>
      </a:spcBef>
      <a:spcAft>
        <a:spcPct val="0"/>
      </a:spcAft>
      <a:defRPr sz="8200" kern="1200">
        <a:solidFill>
          <a:schemeClr val="tx1"/>
        </a:solidFill>
        <a:latin typeface="Arial" charset="0"/>
        <a:ea typeface="+mn-ea"/>
        <a:cs typeface="Arial" charset="0"/>
      </a:defRPr>
    </a:lvl5pPr>
    <a:lvl6pPr marL="2286000" algn="l" defTabSz="914400" rtl="0" eaLnBrk="1" latinLnBrk="0" hangingPunct="1">
      <a:defRPr sz="8200" kern="1200">
        <a:solidFill>
          <a:schemeClr val="tx1"/>
        </a:solidFill>
        <a:latin typeface="Arial" charset="0"/>
        <a:ea typeface="+mn-ea"/>
        <a:cs typeface="Arial" charset="0"/>
      </a:defRPr>
    </a:lvl6pPr>
    <a:lvl7pPr marL="2743200" algn="l" defTabSz="914400" rtl="0" eaLnBrk="1" latinLnBrk="0" hangingPunct="1">
      <a:defRPr sz="8200" kern="1200">
        <a:solidFill>
          <a:schemeClr val="tx1"/>
        </a:solidFill>
        <a:latin typeface="Arial" charset="0"/>
        <a:ea typeface="+mn-ea"/>
        <a:cs typeface="Arial" charset="0"/>
      </a:defRPr>
    </a:lvl7pPr>
    <a:lvl8pPr marL="3200400" algn="l" defTabSz="914400" rtl="0" eaLnBrk="1" latinLnBrk="0" hangingPunct="1">
      <a:defRPr sz="8200" kern="1200">
        <a:solidFill>
          <a:schemeClr val="tx1"/>
        </a:solidFill>
        <a:latin typeface="Arial" charset="0"/>
        <a:ea typeface="+mn-ea"/>
        <a:cs typeface="Arial" charset="0"/>
      </a:defRPr>
    </a:lvl8pPr>
    <a:lvl9pPr marL="3657600" algn="l" defTabSz="914400" rtl="0" eaLnBrk="1" latinLnBrk="0" hangingPunct="1">
      <a:defRPr sz="82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3482">
          <p15:clr>
            <a:srgbClr val="A4A3A4"/>
          </p15:clr>
        </p15:guide>
        <p15:guide id="2" pos="9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943634"/>
    <a:srgbClr val="FFFF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8945" autoAdjust="0"/>
  </p:normalViewPr>
  <p:slideViewPr>
    <p:cSldViewPr>
      <p:cViewPr>
        <p:scale>
          <a:sx n="44" d="100"/>
          <a:sy n="44" d="100"/>
        </p:scale>
        <p:origin x="1230" y="-6744"/>
      </p:cViewPr>
      <p:guideLst>
        <p:guide orient="horz" pos="13482"/>
        <p:guide pos="953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999" y="13296914"/>
            <a:ext cx="25737979" cy="9175065"/>
          </a:xfrm>
        </p:spPr>
        <p:txBody>
          <a:bodyPr/>
          <a:lstStyle/>
          <a:p>
            <a:r>
              <a:rPr lang="en-US"/>
              <a:t>Click to edit Master title style</a:t>
            </a:r>
          </a:p>
        </p:txBody>
      </p:sp>
      <p:sp>
        <p:nvSpPr>
          <p:cNvPr id="3" name="Subtitle 2"/>
          <p:cNvSpPr>
            <a:spLocks noGrp="1"/>
          </p:cNvSpPr>
          <p:nvPr>
            <p:ph type="subTitle" idx="1"/>
          </p:nvPr>
        </p:nvSpPr>
        <p:spPr>
          <a:xfrm>
            <a:off x="4541997" y="24255466"/>
            <a:ext cx="21195983" cy="10938739"/>
          </a:xfrm>
        </p:spPr>
        <p:txBody>
          <a:bodyPr/>
          <a:lstStyle>
            <a:lvl1pPr marL="0" indent="0" algn="ctr">
              <a:buNone/>
              <a:defRPr>
                <a:solidFill>
                  <a:schemeClr val="tx1">
                    <a:tint val="75000"/>
                  </a:schemeClr>
                </a:solidFill>
              </a:defRPr>
            </a:lvl1pPr>
            <a:lvl2pPr marL="2088117" indent="0" algn="ctr">
              <a:buNone/>
              <a:defRPr>
                <a:solidFill>
                  <a:schemeClr val="tx1">
                    <a:tint val="75000"/>
                  </a:schemeClr>
                </a:solidFill>
              </a:defRPr>
            </a:lvl2pPr>
            <a:lvl3pPr marL="4176234" indent="0" algn="ctr">
              <a:buNone/>
              <a:defRPr>
                <a:solidFill>
                  <a:schemeClr val="tx1">
                    <a:tint val="75000"/>
                  </a:schemeClr>
                </a:solidFill>
              </a:defRPr>
            </a:lvl3pPr>
            <a:lvl4pPr marL="6264351" indent="0" algn="ctr">
              <a:buNone/>
              <a:defRPr>
                <a:solidFill>
                  <a:schemeClr val="tx1">
                    <a:tint val="75000"/>
                  </a:schemeClr>
                </a:solidFill>
              </a:defRPr>
            </a:lvl4pPr>
            <a:lvl5pPr marL="8352468" indent="0" algn="ctr">
              <a:buNone/>
              <a:defRPr>
                <a:solidFill>
                  <a:schemeClr val="tx1">
                    <a:tint val="75000"/>
                  </a:schemeClr>
                </a:solidFill>
              </a:defRPr>
            </a:lvl5pPr>
            <a:lvl6pPr marL="10440585" indent="0" algn="ctr">
              <a:buNone/>
              <a:defRPr>
                <a:solidFill>
                  <a:schemeClr val="tx1">
                    <a:tint val="75000"/>
                  </a:schemeClr>
                </a:solidFill>
              </a:defRPr>
            </a:lvl6pPr>
            <a:lvl7pPr marL="12528702" indent="0" algn="ctr">
              <a:buNone/>
              <a:defRPr>
                <a:solidFill>
                  <a:schemeClr val="tx1">
                    <a:tint val="75000"/>
                  </a:schemeClr>
                </a:solidFill>
              </a:defRPr>
            </a:lvl7pPr>
            <a:lvl8pPr marL="14616819" indent="0" algn="ctr">
              <a:buNone/>
              <a:defRPr>
                <a:solidFill>
                  <a:schemeClr val="tx1">
                    <a:tint val="75000"/>
                  </a:schemeClr>
                </a:solidFill>
              </a:defRPr>
            </a:lvl8pPr>
            <a:lvl9pPr marL="1670493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131F2DD-338B-4D60-B29F-B79A938C05CA}" type="datetimeFigureOut">
              <a:rPr lang="en-US"/>
              <a:pPr>
                <a:defRPr/>
              </a:pPr>
              <a:t>6/2/2022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2B4830-9F1C-4509-90F8-03CE23BAE04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6ACF426-8DF7-449B-96C5-0A4CC25F3CB3}" type="datetimeFigureOut">
              <a:rPr lang="en-US"/>
              <a:pPr>
                <a:defRPr/>
              </a:pPr>
              <a:t>6/2/2022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FB6653-262B-4DB9-A4A1-61702F3A9CF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5052" y="8996719"/>
            <a:ext cx="21458829" cy="19174500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68046" y="8996719"/>
            <a:ext cx="63882336" cy="1917450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8389F5-4F3D-4A57-9B7E-844A6A6D4DE0}" type="datetimeFigureOut">
              <a:rPr lang="en-US"/>
              <a:pPr>
                <a:defRPr/>
              </a:pPr>
              <a:t>6/2/2022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4646A4-4371-4DFA-8058-4E2CA196413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9409062-8452-411F-9393-0DBB483AC560}" type="datetimeFigureOut">
              <a:rPr lang="en-US"/>
              <a:pPr>
                <a:defRPr/>
              </a:pPr>
              <a:t>6/2/2022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35CDCA-303B-46E9-8AF8-0C22A804F45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910" y="27505386"/>
            <a:ext cx="25737979" cy="8501303"/>
          </a:xfrm>
        </p:spPr>
        <p:txBody>
          <a:bodyPr anchor="t"/>
          <a:lstStyle>
            <a:lvl1pPr algn="l">
              <a:defRPr sz="18300" b="1" cap="all"/>
            </a:lvl1pPr>
          </a:lstStyle>
          <a:p>
            <a:r>
              <a:rPr lang="en-US"/>
              <a:t>Click to edit Master title style</a:t>
            </a:r>
          </a:p>
        </p:txBody>
      </p:sp>
      <p:sp>
        <p:nvSpPr>
          <p:cNvPr id="3" name="Text Placeholder 2"/>
          <p:cNvSpPr>
            <a:spLocks noGrp="1"/>
          </p:cNvSpPr>
          <p:nvPr>
            <p:ph type="body" idx="1"/>
          </p:nvPr>
        </p:nvSpPr>
        <p:spPr>
          <a:xfrm>
            <a:off x="2391910" y="18142065"/>
            <a:ext cx="25737979" cy="9363320"/>
          </a:xfrm>
        </p:spPr>
        <p:txBody>
          <a:bodyPr anchor="b"/>
          <a:lstStyle>
            <a:lvl1pPr marL="0" indent="0">
              <a:buNone/>
              <a:defRPr sz="9100">
                <a:solidFill>
                  <a:schemeClr val="tx1">
                    <a:tint val="75000"/>
                  </a:schemeClr>
                </a:solidFill>
              </a:defRPr>
            </a:lvl1pPr>
            <a:lvl2pPr marL="2088117" indent="0">
              <a:buNone/>
              <a:defRPr sz="8200">
                <a:solidFill>
                  <a:schemeClr val="tx1">
                    <a:tint val="75000"/>
                  </a:schemeClr>
                </a:solidFill>
              </a:defRPr>
            </a:lvl2pPr>
            <a:lvl3pPr marL="4176234" indent="0">
              <a:buNone/>
              <a:defRPr sz="7300">
                <a:solidFill>
                  <a:schemeClr val="tx1">
                    <a:tint val="75000"/>
                  </a:schemeClr>
                </a:solidFill>
              </a:defRPr>
            </a:lvl3pPr>
            <a:lvl4pPr marL="6264351" indent="0">
              <a:buNone/>
              <a:defRPr sz="6400">
                <a:solidFill>
                  <a:schemeClr val="tx1">
                    <a:tint val="75000"/>
                  </a:schemeClr>
                </a:solidFill>
              </a:defRPr>
            </a:lvl4pPr>
            <a:lvl5pPr marL="8352468" indent="0">
              <a:buNone/>
              <a:defRPr sz="6400">
                <a:solidFill>
                  <a:schemeClr val="tx1">
                    <a:tint val="75000"/>
                  </a:schemeClr>
                </a:solidFill>
              </a:defRPr>
            </a:lvl5pPr>
            <a:lvl6pPr marL="10440585" indent="0">
              <a:buNone/>
              <a:defRPr sz="6400">
                <a:solidFill>
                  <a:schemeClr val="tx1">
                    <a:tint val="75000"/>
                  </a:schemeClr>
                </a:solidFill>
              </a:defRPr>
            </a:lvl6pPr>
            <a:lvl7pPr marL="12528702" indent="0">
              <a:buNone/>
              <a:defRPr sz="6400">
                <a:solidFill>
                  <a:schemeClr val="tx1">
                    <a:tint val="75000"/>
                  </a:schemeClr>
                </a:solidFill>
              </a:defRPr>
            </a:lvl7pPr>
            <a:lvl8pPr marL="14616819" indent="0">
              <a:buNone/>
              <a:defRPr sz="6400">
                <a:solidFill>
                  <a:schemeClr val="tx1">
                    <a:tint val="75000"/>
                  </a:schemeClr>
                </a:solidFill>
              </a:defRPr>
            </a:lvl8pPr>
            <a:lvl9pPr marL="16704936"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61F94BD-6FD3-425F-B814-070C56911BAF}" type="datetimeFigureOut">
              <a:rPr lang="en-US"/>
              <a:pPr>
                <a:defRPr/>
              </a:pPr>
              <a:t>6/2/2022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DB2A0A-A08E-4F33-AF20-A9AA284AD66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68048" y="52434610"/>
            <a:ext cx="42670582" cy="148307113"/>
          </a:xfrm>
        </p:spPr>
        <p:txBody>
          <a:bodyPr/>
          <a:lstStyle>
            <a:lvl1pPr>
              <a:defRPr sz="127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943295" y="52434610"/>
            <a:ext cx="42670585" cy="148307113"/>
          </a:xfrm>
        </p:spPr>
        <p:txBody>
          <a:bodyPr/>
          <a:lstStyle>
            <a:lvl1pPr>
              <a:defRPr sz="127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F534EC9-CA45-422D-9369-5D514B765907}" type="datetimeFigureOut">
              <a:rPr lang="en-US"/>
              <a:pPr>
                <a:defRPr/>
              </a:pPr>
              <a:t>6/2/2022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E0452C3-55D6-4836-A405-5577EB025B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999" y="1714136"/>
            <a:ext cx="27251978" cy="713396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13999" y="9581309"/>
            <a:ext cx="13378914" cy="3993034"/>
          </a:xfrm>
        </p:spPr>
        <p:txBody>
          <a:bodyPr anchor="b"/>
          <a:lstStyle>
            <a:lvl1pPr marL="0" indent="0">
              <a:buNone/>
              <a:defRPr sz="10900" b="1"/>
            </a:lvl1pPr>
            <a:lvl2pPr marL="2088117" indent="0">
              <a:buNone/>
              <a:defRPr sz="9100" b="1"/>
            </a:lvl2pPr>
            <a:lvl3pPr marL="4176234" indent="0">
              <a:buNone/>
              <a:defRPr sz="8200" b="1"/>
            </a:lvl3pPr>
            <a:lvl4pPr marL="6264351" indent="0">
              <a:buNone/>
              <a:defRPr sz="7300" b="1"/>
            </a:lvl4pPr>
            <a:lvl5pPr marL="8352468" indent="0">
              <a:buNone/>
              <a:defRPr sz="7300" b="1"/>
            </a:lvl5pPr>
            <a:lvl6pPr marL="10440585" indent="0">
              <a:buNone/>
              <a:defRPr sz="7300" b="1"/>
            </a:lvl6pPr>
            <a:lvl7pPr marL="12528702" indent="0">
              <a:buNone/>
              <a:defRPr sz="7300" b="1"/>
            </a:lvl7pPr>
            <a:lvl8pPr marL="14616819" indent="0">
              <a:buNone/>
              <a:defRPr sz="7300" b="1"/>
            </a:lvl8pPr>
            <a:lvl9pPr marL="16704936" indent="0">
              <a:buNone/>
              <a:defRPr sz="7300" b="1"/>
            </a:lvl9pPr>
          </a:lstStyle>
          <a:p>
            <a:pPr lvl="0"/>
            <a:r>
              <a:rPr lang="en-US"/>
              <a:t>Click to edit Master text styles</a:t>
            </a:r>
          </a:p>
        </p:txBody>
      </p:sp>
      <p:sp>
        <p:nvSpPr>
          <p:cNvPr id="4" name="Content Placeholder 3"/>
          <p:cNvSpPr>
            <a:spLocks noGrp="1"/>
          </p:cNvSpPr>
          <p:nvPr>
            <p:ph sz="half" idx="2"/>
          </p:nvPr>
        </p:nvSpPr>
        <p:spPr>
          <a:xfrm>
            <a:off x="1513999" y="13574342"/>
            <a:ext cx="13378914" cy="24661708"/>
          </a:xfrm>
        </p:spPr>
        <p:txBody>
          <a:bodyPr/>
          <a:lstStyle>
            <a:lvl1pPr>
              <a:defRPr sz="109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81810" y="9581309"/>
            <a:ext cx="13384169" cy="3993034"/>
          </a:xfrm>
        </p:spPr>
        <p:txBody>
          <a:bodyPr anchor="b"/>
          <a:lstStyle>
            <a:lvl1pPr marL="0" indent="0">
              <a:buNone/>
              <a:defRPr sz="10900" b="1"/>
            </a:lvl1pPr>
            <a:lvl2pPr marL="2088117" indent="0">
              <a:buNone/>
              <a:defRPr sz="9100" b="1"/>
            </a:lvl2pPr>
            <a:lvl3pPr marL="4176234" indent="0">
              <a:buNone/>
              <a:defRPr sz="8200" b="1"/>
            </a:lvl3pPr>
            <a:lvl4pPr marL="6264351" indent="0">
              <a:buNone/>
              <a:defRPr sz="7300" b="1"/>
            </a:lvl4pPr>
            <a:lvl5pPr marL="8352468" indent="0">
              <a:buNone/>
              <a:defRPr sz="7300" b="1"/>
            </a:lvl5pPr>
            <a:lvl6pPr marL="10440585" indent="0">
              <a:buNone/>
              <a:defRPr sz="7300" b="1"/>
            </a:lvl6pPr>
            <a:lvl7pPr marL="12528702" indent="0">
              <a:buNone/>
              <a:defRPr sz="7300" b="1"/>
            </a:lvl7pPr>
            <a:lvl8pPr marL="14616819" indent="0">
              <a:buNone/>
              <a:defRPr sz="7300" b="1"/>
            </a:lvl8pPr>
            <a:lvl9pPr marL="16704936" indent="0">
              <a:buNone/>
              <a:defRPr sz="7300" b="1"/>
            </a:lvl9pPr>
          </a:lstStyle>
          <a:p>
            <a:pPr lvl="0"/>
            <a:r>
              <a:rPr lang="en-US"/>
              <a:t>Click to edit Master text styles</a:t>
            </a:r>
          </a:p>
        </p:txBody>
      </p:sp>
      <p:sp>
        <p:nvSpPr>
          <p:cNvPr id="6" name="Content Placeholder 5"/>
          <p:cNvSpPr>
            <a:spLocks noGrp="1"/>
          </p:cNvSpPr>
          <p:nvPr>
            <p:ph sz="quarter" idx="4"/>
          </p:nvPr>
        </p:nvSpPr>
        <p:spPr>
          <a:xfrm>
            <a:off x="15381810" y="13574342"/>
            <a:ext cx="13384169" cy="24661708"/>
          </a:xfrm>
        </p:spPr>
        <p:txBody>
          <a:bodyPr/>
          <a:lstStyle>
            <a:lvl1pPr>
              <a:defRPr sz="109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4DAE73B-D6A4-4FAD-9711-F5688D0848E8}" type="datetimeFigureOut">
              <a:rPr lang="en-US"/>
              <a:pPr>
                <a:defRPr/>
              </a:pPr>
              <a:t>6/2/2022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0797D21-91AD-4A61-B17E-6E7F621E216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DFA775F-2C91-41CE-B4E1-1518BD8BED26}" type="datetimeFigureOut">
              <a:rPr lang="en-US"/>
              <a:pPr>
                <a:defRPr/>
              </a:pPr>
              <a:t>6/2/2022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ADF58C5-ECDA-45FC-916B-4573122B62D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043394D-F0F0-42E3-9B65-F160C3233D46}" type="datetimeFigureOut">
              <a:rPr lang="en-US"/>
              <a:pPr>
                <a:defRPr/>
              </a:pPr>
              <a:t>6/2/2022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BB88388-04A3-4101-908C-59F6377B000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4002" y="1704225"/>
            <a:ext cx="9961903" cy="7252860"/>
          </a:xfrm>
        </p:spPr>
        <p:txBody>
          <a:bodyPr anchor="b"/>
          <a:lstStyle>
            <a:lvl1pPr algn="l">
              <a:defRPr sz="9100" b="1"/>
            </a:lvl1pPr>
          </a:lstStyle>
          <a:p>
            <a:r>
              <a:rPr lang="en-US"/>
              <a:t>Click to edit Master title style</a:t>
            </a:r>
          </a:p>
        </p:txBody>
      </p:sp>
      <p:sp>
        <p:nvSpPr>
          <p:cNvPr id="3" name="Content Placeholder 2"/>
          <p:cNvSpPr>
            <a:spLocks noGrp="1"/>
          </p:cNvSpPr>
          <p:nvPr>
            <p:ph idx="1"/>
          </p:nvPr>
        </p:nvSpPr>
        <p:spPr>
          <a:xfrm>
            <a:off x="11838629" y="1704227"/>
            <a:ext cx="16927348" cy="36531826"/>
          </a:xfrm>
        </p:spPr>
        <p:txBody>
          <a:bodyPr/>
          <a:lstStyle>
            <a:lvl1pPr>
              <a:defRPr sz="14700"/>
            </a:lvl1pPr>
            <a:lvl2pPr>
              <a:defRPr sz="12700"/>
            </a:lvl2pPr>
            <a:lvl3pPr>
              <a:defRPr sz="109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14002" y="8957087"/>
            <a:ext cx="9961903" cy="29278967"/>
          </a:xfrm>
        </p:spPr>
        <p:txBody>
          <a:bodyPr/>
          <a:lstStyle>
            <a:lvl1pPr marL="0" indent="0">
              <a:buNone/>
              <a:defRPr sz="6400"/>
            </a:lvl1pPr>
            <a:lvl2pPr marL="2088117" indent="0">
              <a:buNone/>
              <a:defRPr sz="5500"/>
            </a:lvl2pPr>
            <a:lvl3pPr marL="4176234" indent="0">
              <a:buNone/>
              <a:defRPr sz="4600"/>
            </a:lvl3pPr>
            <a:lvl4pPr marL="6264351" indent="0">
              <a:buNone/>
              <a:defRPr sz="4100"/>
            </a:lvl4pPr>
            <a:lvl5pPr marL="8352468" indent="0">
              <a:buNone/>
              <a:defRPr sz="4100"/>
            </a:lvl5pPr>
            <a:lvl6pPr marL="10440585" indent="0">
              <a:buNone/>
              <a:defRPr sz="4100"/>
            </a:lvl6pPr>
            <a:lvl7pPr marL="12528702" indent="0">
              <a:buNone/>
              <a:defRPr sz="4100"/>
            </a:lvl7pPr>
            <a:lvl8pPr marL="14616819" indent="0">
              <a:buNone/>
              <a:defRPr sz="4100"/>
            </a:lvl8pPr>
            <a:lvl9pPr marL="16704936" indent="0">
              <a:buNone/>
              <a:defRPr sz="41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8334652-485D-440F-953E-46FC3E376C7B}" type="datetimeFigureOut">
              <a:rPr lang="en-US"/>
              <a:pPr>
                <a:defRPr/>
              </a:pPr>
              <a:t>6/2/2022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703294-30BE-4D7B-B716-3EFF1824AA7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5088" y="29962635"/>
            <a:ext cx="18167985" cy="3537259"/>
          </a:xfrm>
        </p:spPr>
        <p:txBody>
          <a:bodyPr anchor="b"/>
          <a:lstStyle>
            <a:lvl1pPr algn="l">
              <a:defRPr sz="9100" b="1"/>
            </a:lvl1pPr>
          </a:lstStyle>
          <a:p>
            <a:r>
              <a:rPr lang="en-US"/>
              <a:t>Click to edit Master title style</a:t>
            </a:r>
          </a:p>
        </p:txBody>
      </p:sp>
      <p:sp>
        <p:nvSpPr>
          <p:cNvPr id="3" name="Picture Placeholder 2"/>
          <p:cNvSpPr>
            <a:spLocks noGrp="1"/>
          </p:cNvSpPr>
          <p:nvPr>
            <p:ph type="pic" idx="1"/>
          </p:nvPr>
        </p:nvSpPr>
        <p:spPr>
          <a:xfrm>
            <a:off x="5935088" y="3824596"/>
            <a:ext cx="18167985" cy="25682258"/>
          </a:xfrm>
        </p:spPr>
        <p:txBody>
          <a:bodyPr rtlCol="0">
            <a:normAutofit/>
          </a:bodyPr>
          <a:lstStyle>
            <a:lvl1pPr marL="0" indent="0">
              <a:buNone/>
              <a:defRPr sz="14700"/>
            </a:lvl1pPr>
            <a:lvl2pPr marL="2088117" indent="0">
              <a:buNone/>
              <a:defRPr sz="12700"/>
            </a:lvl2pPr>
            <a:lvl3pPr marL="4176234" indent="0">
              <a:buNone/>
              <a:defRPr sz="10900"/>
            </a:lvl3pPr>
            <a:lvl4pPr marL="6264351" indent="0">
              <a:buNone/>
              <a:defRPr sz="9100"/>
            </a:lvl4pPr>
            <a:lvl5pPr marL="8352468" indent="0">
              <a:buNone/>
              <a:defRPr sz="9100"/>
            </a:lvl5pPr>
            <a:lvl6pPr marL="10440585" indent="0">
              <a:buNone/>
              <a:defRPr sz="9100"/>
            </a:lvl6pPr>
            <a:lvl7pPr marL="12528702" indent="0">
              <a:buNone/>
              <a:defRPr sz="9100"/>
            </a:lvl7pPr>
            <a:lvl8pPr marL="14616819" indent="0">
              <a:buNone/>
              <a:defRPr sz="9100"/>
            </a:lvl8pPr>
            <a:lvl9pPr marL="16704936" indent="0">
              <a:buNone/>
              <a:defRPr sz="9100"/>
            </a:lvl9pPr>
          </a:lstStyle>
          <a:p>
            <a:pPr lvl="0"/>
            <a:endParaRPr lang="en-US" noProof="0"/>
          </a:p>
        </p:txBody>
      </p:sp>
      <p:sp>
        <p:nvSpPr>
          <p:cNvPr id="4" name="Text Placeholder 3"/>
          <p:cNvSpPr>
            <a:spLocks noGrp="1"/>
          </p:cNvSpPr>
          <p:nvPr>
            <p:ph type="body" sz="half" idx="2"/>
          </p:nvPr>
        </p:nvSpPr>
        <p:spPr>
          <a:xfrm>
            <a:off x="5935088" y="33499892"/>
            <a:ext cx="18167985" cy="5023495"/>
          </a:xfrm>
        </p:spPr>
        <p:txBody>
          <a:bodyPr/>
          <a:lstStyle>
            <a:lvl1pPr marL="0" indent="0">
              <a:buNone/>
              <a:defRPr sz="6400"/>
            </a:lvl1pPr>
            <a:lvl2pPr marL="2088117" indent="0">
              <a:buNone/>
              <a:defRPr sz="5500"/>
            </a:lvl2pPr>
            <a:lvl3pPr marL="4176234" indent="0">
              <a:buNone/>
              <a:defRPr sz="4600"/>
            </a:lvl3pPr>
            <a:lvl4pPr marL="6264351" indent="0">
              <a:buNone/>
              <a:defRPr sz="4100"/>
            </a:lvl4pPr>
            <a:lvl5pPr marL="8352468" indent="0">
              <a:buNone/>
              <a:defRPr sz="4100"/>
            </a:lvl5pPr>
            <a:lvl6pPr marL="10440585" indent="0">
              <a:buNone/>
              <a:defRPr sz="4100"/>
            </a:lvl6pPr>
            <a:lvl7pPr marL="12528702" indent="0">
              <a:buNone/>
              <a:defRPr sz="4100"/>
            </a:lvl7pPr>
            <a:lvl8pPr marL="14616819" indent="0">
              <a:buNone/>
              <a:defRPr sz="4100"/>
            </a:lvl8pPr>
            <a:lvl9pPr marL="16704936" indent="0">
              <a:buNone/>
              <a:defRPr sz="41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A1C358F-B2A8-4811-823B-2D98DCDC9DF6}" type="datetimeFigureOut">
              <a:rPr lang="en-US"/>
              <a:pPr>
                <a:defRPr/>
              </a:pPr>
              <a:t>6/2/2022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8FF64D-A37E-4207-A3D2-200E768DA91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14476" y="1714310"/>
            <a:ext cx="27251025" cy="7133431"/>
          </a:xfrm>
          <a:prstGeom prst="rect">
            <a:avLst/>
          </a:prstGeom>
          <a:noFill/>
          <a:ln w="9525">
            <a:noFill/>
            <a:miter lim="800000"/>
            <a:headEnd/>
            <a:tailEnd/>
          </a:ln>
        </p:spPr>
        <p:txBody>
          <a:bodyPr vert="horz" wrap="square" lIns="417623" tIns="208812" rIns="417623" bIns="208812"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514476" y="9987439"/>
            <a:ext cx="27251025" cy="28248007"/>
          </a:xfrm>
          <a:prstGeom prst="rect">
            <a:avLst/>
          </a:prstGeom>
          <a:noFill/>
          <a:ln w="9525">
            <a:noFill/>
            <a:miter lim="800000"/>
            <a:headEnd/>
            <a:tailEnd/>
          </a:ln>
        </p:spPr>
        <p:txBody>
          <a:bodyPr vert="horz" wrap="square" lIns="417623" tIns="208812" rIns="417623" bIns="2088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514476" y="39671975"/>
            <a:ext cx="7064375" cy="2279396"/>
          </a:xfrm>
          <a:prstGeom prst="rect">
            <a:avLst/>
          </a:prstGeom>
        </p:spPr>
        <p:txBody>
          <a:bodyPr vert="horz" lIns="417623" tIns="208812" rIns="417623" bIns="208812" rtlCol="0" anchor="ctr"/>
          <a:lstStyle>
            <a:lvl1pPr algn="l" defTabSz="4176234" fontAlgn="auto">
              <a:spcBef>
                <a:spcPts val="0"/>
              </a:spcBef>
              <a:spcAft>
                <a:spcPts val="0"/>
              </a:spcAft>
              <a:defRPr sz="5500" smtClean="0">
                <a:solidFill>
                  <a:schemeClr val="tx1">
                    <a:tint val="75000"/>
                  </a:schemeClr>
                </a:solidFill>
                <a:latin typeface="+mn-lt"/>
                <a:cs typeface="+mn-cs"/>
              </a:defRPr>
            </a:lvl1pPr>
          </a:lstStyle>
          <a:p>
            <a:pPr>
              <a:defRPr/>
            </a:pPr>
            <a:fld id="{DB91CECD-3240-4E72-95A8-435272695EE6}" type="datetimeFigureOut">
              <a:rPr lang="en-US"/>
              <a:pPr>
                <a:defRPr/>
              </a:pPr>
              <a:t>6/2/2022</a:t>
            </a:fld>
            <a:endParaRPr lang="en-US"/>
          </a:p>
        </p:txBody>
      </p:sp>
      <p:sp>
        <p:nvSpPr>
          <p:cNvPr id="5" name="Footer Placeholder 4"/>
          <p:cNvSpPr>
            <a:spLocks noGrp="1"/>
          </p:cNvSpPr>
          <p:nvPr>
            <p:ph type="ftr" sz="quarter" idx="3"/>
          </p:nvPr>
        </p:nvSpPr>
        <p:spPr>
          <a:xfrm>
            <a:off x="10345738" y="39671975"/>
            <a:ext cx="9588500" cy="2279396"/>
          </a:xfrm>
          <a:prstGeom prst="rect">
            <a:avLst/>
          </a:prstGeom>
        </p:spPr>
        <p:txBody>
          <a:bodyPr vert="horz" lIns="417623" tIns="208812" rIns="417623" bIns="208812" rtlCol="0" anchor="ctr"/>
          <a:lstStyle>
            <a:lvl1pPr algn="ctr" defTabSz="4176234" fontAlgn="auto">
              <a:spcBef>
                <a:spcPts val="0"/>
              </a:spcBef>
              <a:spcAft>
                <a:spcPts val="0"/>
              </a:spcAft>
              <a:defRPr sz="55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21701126" y="39671975"/>
            <a:ext cx="7064375" cy="2279396"/>
          </a:xfrm>
          <a:prstGeom prst="rect">
            <a:avLst/>
          </a:prstGeom>
        </p:spPr>
        <p:txBody>
          <a:bodyPr vert="horz" lIns="417623" tIns="208812" rIns="417623" bIns="208812" rtlCol="0" anchor="ctr"/>
          <a:lstStyle>
            <a:lvl1pPr algn="r" defTabSz="4176234" fontAlgn="auto">
              <a:spcBef>
                <a:spcPts val="0"/>
              </a:spcBef>
              <a:spcAft>
                <a:spcPts val="0"/>
              </a:spcAft>
              <a:defRPr sz="5500" smtClean="0">
                <a:solidFill>
                  <a:schemeClr val="tx1">
                    <a:tint val="75000"/>
                  </a:schemeClr>
                </a:solidFill>
                <a:latin typeface="+mn-lt"/>
                <a:cs typeface="+mn-cs"/>
              </a:defRPr>
            </a:lvl1pPr>
          </a:lstStyle>
          <a:p>
            <a:pPr>
              <a:defRPr/>
            </a:pPr>
            <a:fld id="{169DE07D-3771-4B2B-AB6D-B6A3695FE9C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5125" rtl="0" fontAlgn="base">
        <a:spcBef>
          <a:spcPct val="0"/>
        </a:spcBef>
        <a:spcAft>
          <a:spcPct val="0"/>
        </a:spcAft>
        <a:defRPr sz="20100" kern="1200">
          <a:solidFill>
            <a:schemeClr val="tx1"/>
          </a:solidFill>
          <a:latin typeface="+mj-lt"/>
          <a:ea typeface="+mj-ea"/>
          <a:cs typeface="+mj-cs"/>
        </a:defRPr>
      </a:lvl1pPr>
      <a:lvl2pPr algn="ctr" defTabSz="4175125" rtl="0" fontAlgn="base">
        <a:spcBef>
          <a:spcPct val="0"/>
        </a:spcBef>
        <a:spcAft>
          <a:spcPct val="0"/>
        </a:spcAft>
        <a:defRPr sz="20100">
          <a:solidFill>
            <a:schemeClr val="tx1"/>
          </a:solidFill>
          <a:latin typeface="Calibri" pitchFamily="34" charset="0"/>
        </a:defRPr>
      </a:lvl2pPr>
      <a:lvl3pPr algn="ctr" defTabSz="4175125" rtl="0" fontAlgn="base">
        <a:spcBef>
          <a:spcPct val="0"/>
        </a:spcBef>
        <a:spcAft>
          <a:spcPct val="0"/>
        </a:spcAft>
        <a:defRPr sz="20100">
          <a:solidFill>
            <a:schemeClr val="tx1"/>
          </a:solidFill>
          <a:latin typeface="Calibri" pitchFamily="34" charset="0"/>
        </a:defRPr>
      </a:lvl3pPr>
      <a:lvl4pPr algn="ctr" defTabSz="4175125" rtl="0" fontAlgn="base">
        <a:spcBef>
          <a:spcPct val="0"/>
        </a:spcBef>
        <a:spcAft>
          <a:spcPct val="0"/>
        </a:spcAft>
        <a:defRPr sz="20100">
          <a:solidFill>
            <a:schemeClr val="tx1"/>
          </a:solidFill>
          <a:latin typeface="Calibri" pitchFamily="34" charset="0"/>
        </a:defRPr>
      </a:lvl4pPr>
      <a:lvl5pPr algn="ctr" defTabSz="4175125" rtl="0" fontAlgn="base">
        <a:spcBef>
          <a:spcPct val="0"/>
        </a:spcBef>
        <a:spcAft>
          <a:spcPct val="0"/>
        </a:spcAft>
        <a:defRPr sz="20100">
          <a:solidFill>
            <a:schemeClr val="tx1"/>
          </a:solidFill>
          <a:latin typeface="Calibri" pitchFamily="34" charset="0"/>
        </a:defRPr>
      </a:lvl5pPr>
      <a:lvl6pPr marL="457200" algn="ctr" defTabSz="4175125" rtl="0" fontAlgn="base">
        <a:spcBef>
          <a:spcPct val="0"/>
        </a:spcBef>
        <a:spcAft>
          <a:spcPct val="0"/>
        </a:spcAft>
        <a:defRPr sz="20100">
          <a:solidFill>
            <a:schemeClr val="tx1"/>
          </a:solidFill>
          <a:latin typeface="Calibri" pitchFamily="34" charset="0"/>
        </a:defRPr>
      </a:lvl6pPr>
      <a:lvl7pPr marL="914400" algn="ctr" defTabSz="4175125" rtl="0" fontAlgn="base">
        <a:spcBef>
          <a:spcPct val="0"/>
        </a:spcBef>
        <a:spcAft>
          <a:spcPct val="0"/>
        </a:spcAft>
        <a:defRPr sz="20100">
          <a:solidFill>
            <a:schemeClr val="tx1"/>
          </a:solidFill>
          <a:latin typeface="Calibri" pitchFamily="34" charset="0"/>
        </a:defRPr>
      </a:lvl7pPr>
      <a:lvl8pPr marL="1371600" algn="ctr" defTabSz="4175125" rtl="0" fontAlgn="base">
        <a:spcBef>
          <a:spcPct val="0"/>
        </a:spcBef>
        <a:spcAft>
          <a:spcPct val="0"/>
        </a:spcAft>
        <a:defRPr sz="20100">
          <a:solidFill>
            <a:schemeClr val="tx1"/>
          </a:solidFill>
          <a:latin typeface="Calibri" pitchFamily="34" charset="0"/>
        </a:defRPr>
      </a:lvl8pPr>
      <a:lvl9pPr marL="1828800" algn="ctr" defTabSz="4175125" rtl="0" fontAlgn="base">
        <a:spcBef>
          <a:spcPct val="0"/>
        </a:spcBef>
        <a:spcAft>
          <a:spcPct val="0"/>
        </a:spcAft>
        <a:defRPr sz="20100">
          <a:solidFill>
            <a:schemeClr val="tx1"/>
          </a:solidFill>
          <a:latin typeface="Calibri" pitchFamily="34" charset="0"/>
        </a:defRPr>
      </a:lvl9pPr>
    </p:titleStyle>
    <p:bodyStyle>
      <a:lvl1pPr marL="1565275" indent="-1565275" algn="l" defTabSz="4175125" rtl="0" fontAlgn="base">
        <a:spcBef>
          <a:spcPct val="20000"/>
        </a:spcBef>
        <a:spcAft>
          <a:spcPct val="0"/>
        </a:spcAft>
        <a:buFont typeface="Arial" charset="0"/>
        <a:buChar char="•"/>
        <a:defRPr sz="14700" kern="1200">
          <a:solidFill>
            <a:schemeClr val="tx1"/>
          </a:solidFill>
          <a:latin typeface="+mn-lt"/>
          <a:ea typeface="+mn-ea"/>
          <a:cs typeface="+mn-cs"/>
        </a:defRPr>
      </a:lvl1pPr>
      <a:lvl2pPr marL="3392488" indent="-1304925" algn="l" defTabSz="4175125" rtl="0" fontAlgn="base">
        <a:spcBef>
          <a:spcPct val="20000"/>
        </a:spcBef>
        <a:spcAft>
          <a:spcPct val="0"/>
        </a:spcAft>
        <a:buFont typeface="Arial" charset="0"/>
        <a:buChar char="–"/>
        <a:defRPr sz="12700" kern="1200">
          <a:solidFill>
            <a:schemeClr val="tx1"/>
          </a:solidFill>
          <a:latin typeface="+mn-lt"/>
          <a:ea typeface="+mn-ea"/>
          <a:cs typeface="+mn-cs"/>
        </a:defRPr>
      </a:lvl2pPr>
      <a:lvl3pPr marL="5219700" indent="-1042988" algn="l" defTabSz="4175125" rtl="0" fontAlgn="base">
        <a:spcBef>
          <a:spcPct val="20000"/>
        </a:spcBef>
        <a:spcAft>
          <a:spcPct val="0"/>
        </a:spcAft>
        <a:buFont typeface="Arial" charset="0"/>
        <a:buChar char="•"/>
        <a:defRPr sz="10900" kern="1200">
          <a:solidFill>
            <a:schemeClr val="tx1"/>
          </a:solidFill>
          <a:latin typeface="+mn-lt"/>
          <a:ea typeface="+mn-ea"/>
          <a:cs typeface="+mn-cs"/>
        </a:defRPr>
      </a:lvl3pPr>
      <a:lvl4pPr marL="7307263" indent="-1042988" algn="l" defTabSz="4175125" rtl="0" fontAlgn="base">
        <a:spcBef>
          <a:spcPct val="20000"/>
        </a:spcBef>
        <a:spcAft>
          <a:spcPct val="0"/>
        </a:spcAft>
        <a:buFont typeface="Arial" charset="0"/>
        <a:buChar char="–"/>
        <a:defRPr sz="9100" kern="1200">
          <a:solidFill>
            <a:schemeClr val="tx1"/>
          </a:solidFill>
          <a:latin typeface="+mn-lt"/>
          <a:ea typeface="+mn-ea"/>
          <a:cs typeface="+mn-cs"/>
        </a:defRPr>
      </a:lvl4pPr>
      <a:lvl5pPr marL="9396413" indent="-1042988" algn="l" defTabSz="4175125" rtl="0" fontAlgn="base">
        <a:spcBef>
          <a:spcPct val="20000"/>
        </a:spcBef>
        <a:spcAft>
          <a:spcPct val="0"/>
        </a:spcAft>
        <a:buFont typeface="Arial" charset="0"/>
        <a:buChar char="»"/>
        <a:defRPr sz="9100" kern="1200">
          <a:solidFill>
            <a:schemeClr val="tx1"/>
          </a:solidFill>
          <a:latin typeface="+mn-lt"/>
          <a:ea typeface="+mn-ea"/>
          <a:cs typeface="+mn-cs"/>
        </a:defRPr>
      </a:lvl5pPr>
      <a:lvl6pPr marL="11484643" indent="-1044058" algn="l" defTabSz="4176234"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72760" indent="-1044058" algn="l" defTabSz="4176234"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60877" indent="-1044058" algn="l" defTabSz="4176234"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8994" indent="-1044058" algn="l" defTabSz="4176234"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76234" rtl="0" eaLnBrk="1" latinLnBrk="0" hangingPunct="1">
        <a:defRPr sz="8200" kern="1200">
          <a:solidFill>
            <a:schemeClr val="tx1"/>
          </a:solidFill>
          <a:latin typeface="+mn-lt"/>
          <a:ea typeface="+mn-ea"/>
          <a:cs typeface="+mn-cs"/>
        </a:defRPr>
      </a:lvl1pPr>
      <a:lvl2pPr marL="2088117" algn="l" defTabSz="4176234" rtl="0" eaLnBrk="1" latinLnBrk="0" hangingPunct="1">
        <a:defRPr sz="8200" kern="1200">
          <a:solidFill>
            <a:schemeClr val="tx1"/>
          </a:solidFill>
          <a:latin typeface="+mn-lt"/>
          <a:ea typeface="+mn-ea"/>
          <a:cs typeface="+mn-cs"/>
        </a:defRPr>
      </a:lvl2pPr>
      <a:lvl3pPr marL="4176234" algn="l" defTabSz="4176234" rtl="0" eaLnBrk="1" latinLnBrk="0" hangingPunct="1">
        <a:defRPr sz="8200" kern="1200">
          <a:solidFill>
            <a:schemeClr val="tx1"/>
          </a:solidFill>
          <a:latin typeface="+mn-lt"/>
          <a:ea typeface="+mn-ea"/>
          <a:cs typeface="+mn-cs"/>
        </a:defRPr>
      </a:lvl3pPr>
      <a:lvl4pPr marL="6264351" algn="l" defTabSz="4176234" rtl="0" eaLnBrk="1" latinLnBrk="0" hangingPunct="1">
        <a:defRPr sz="8200" kern="1200">
          <a:solidFill>
            <a:schemeClr val="tx1"/>
          </a:solidFill>
          <a:latin typeface="+mn-lt"/>
          <a:ea typeface="+mn-ea"/>
          <a:cs typeface="+mn-cs"/>
        </a:defRPr>
      </a:lvl4pPr>
      <a:lvl5pPr marL="8352468" algn="l" defTabSz="4176234" rtl="0" eaLnBrk="1" latinLnBrk="0" hangingPunct="1">
        <a:defRPr sz="8200" kern="1200">
          <a:solidFill>
            <a:schemeClr val="tx1"/>
          </a:solidFill>
          <a:latin typeface="+mn-lt"/>
          <a:ea typeface="+mn-ea"/>
          <a:cs typeface="+mn-cs"/>
        </a:defRPr>
      </a:lvl5pPr>
      <a:lvl6pPr marL="10440585" algn="l" defTabSz="4176234" rtl="0" eaLnBrk="1" latinLnBrk="0" hangingPunct="1">
        <a:defRPr sz="8200" kern="1200">
          <a:solidFill>
            <a:schemeClr val="tx1"/>
          </a:solidFill>
          <a:latin typeface="+mn-lt"/>
          <a:ea typeface="+mn-ea"/>
          <a:cs typeface="+mn-cs"/>
        </a:defRPr>
      </a:lvl6pPr>
      <a:lvl7pPr marL="12528702" algn="l" defTabSz="4176234" rtl="0" eaLnBrk="1" latinLnBrk="0" hangingPunct="1">
        <a:defRPr sz="8200" kern="1200">
          <a:solidFill>
            <a:schemeClr val="tx1"/>
          </a:solidFill>
          <a:latin typeface="+mn-lt"/>
          <a:ea typeface="+mn-ea"/>
          <a:cs typeface="+mn-cs"/>
        </a:defRPr>
      </a:lvl7pPr>
      <a:lvl8pPr marL="14616819" algn="l" defTabSz="4176234" rtl="0" eaLnBrk="1" latinLnBrk="0" hangingPunct="1">
        <a:defRPr sz="8200" kern="1200">
          <a:solidFill>
            <a:schemeClr val="tx1"/>
          </a:solidFill>
          <a:latin typeface="+mn-lt"/>
          <a:ea typeface="+mn-ea"/>
          <a:cs typeface="+mn-cs"/>
        </a:defRPr>
      </a:lvl8pPr>
      <a:lvl9pPr marL="16704936" algn="l" defTabSz="4176234"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jpeg"/><Relationship Id="rId3" Type="http://schemas.openxmlformats.org/officeDocument/2006/relationships/image" Target="../media/image1.png"/><Relationship Id="rId21" Type="http://schemas.openxmlformats.org/officeDocument/2006/relationships/image" Target="../media/image19.jpe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png"/><Relationship Id="rId2" Type="http://schemas.openxmlformats.org/officeDocument/2006/relationships/slideLayout" Target="../slideLayouts/slideLayout1.xml"/><Relationship Id="rId16" Type="http://schemas.openxmlformats.org/officeDocument/2006/relationships/image" Target="../media/image14.png"/><Relationship Id="rId20" Type="http://schemas.openxmlformats.org/officeDocument/2006/relationships/image" Target="../media/image18.jpeg"/><Relationship Id="rId1" Type="http://schemas.openxmlformats.org/officeDocument/2006/relationships/tags" Target="../tags/tag2.xml"/><Relationship Id="rId6" Type="http://schemas.openxmlformats.org/officeDocument/2006/relationships/image" Target="../media/image4.png"/><Relationship Id="rId11" Type="http://schemas.openxmlformats.org/officeDocument/2006/relationships/image" Target="../media/image9.jpeg"/><Relationship Id="rId24" Type="http://schemas.openxmlformats.org/officeDocument/2006/relationships/hyperlink" Target="https://www.usamv.ro/index.php/ro/cercetare/competitie-interna-proiecte-cercetare-2021#contact" TargetMode="External"/><Relationship Id="rId5" Type="http://schemas.openxmlformats.org/officeDocument/2006/relationships/image" Target="../media/image3.png"/><Relationship Id="rId15" Type="http://schemas.openxmlformats.org/officeDocument/2006/relationships/image" Target="../media/image13.jpg"/><Relationship Id="rId23" Type="http://schemas.openxmlformats.org/officeDocument/2006/relationships/image" Target="../media/image21.jpeg"/><Relationship Id="rId10" Type="http://schemas.openxmlformats.org/officeDocument/2006/relationships/image" Target="../media/image8.jp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jpg"/><Relationship Id="rId14" Type="http://schemas.openxmlformats.org/officeDocument/2006/relationships/image" Target="../media/image12.jpg"/><Relationship Id="rId22"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EFD1">
                <a:alpha val="98000"/>
              </a:srgbClr>
            </a:gs>
            <a:gs pos="64999">
              <a:srgbClr val="F0EBD5"/>
            </a:gs>
            <a:gs pos="100000">
              <a:srgbClr val="D1C39F"/>
            </a:gs>
          </a:gsLst>
          <a:lin ang="5400000" scaled="1"/>
          <a:tileRect/>
        </a:gradFill>
        <a:effectLst/>
      </p:bgPr>
    </p:bg>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id="{BC82C41D-70CB-480E-B7CA-ABC7B18BDE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76821" y="9864734"/>
            <a:ext cx="5743000" cy="2864419"/>
          </a:xfrm>
          <a:prstGeom prst="rect">
            <a:avLst/>
          </a:prstGeom>
        </p:spPr>
      </p:pic>
      <p:sp>
        <p:nvSpPr>
          <p:cNvPr id="2" name="Title 1"/>
          <p:cNvSpPr>
            <a:spLocks noGrp="1"/>
          </p:cNvSpPr>
          <p:nvPr>
            <p:ph type="ctrTitle"/>
          </p:nvPr>
        </p:nvSpPr>
        <p:spPr>
          <a:xfrm>
            <a:off x="1157188" y="4889161"/>
            <a:ext cx="27290713" cy="3673066"/>
          </a:xfrm>
        </p:spPr>
        <p:txBody>
          <a:bodyPr rtlCol="0">
            <a:noAutofit/>
          </a:bodyPr>
          <a:lstStyle/>
          <a:p>
            <a:r>
              <a:rPr lang="en-GB" sz="9600" b="1" dirty="0"/>
              <a:t>NUTRITIONAL COMPOSITION OF FRESH ORGANIC VEGETABLES</a:t>
            </a:r>
            <a:endParaRPr lang="ro-RO" sz="9600" dirty="0"/>
          </a:p>
        </p:txBody>
      </p:sp>
      <p:sp>
        <p:nvSpPr>
          <p:cNvPr id="3" name="Subtitle 2"/>
          <p:cNvSpPr>
            <a:spLocks noGrp="1"/>
          </p:cNvSpPr>
          <p:nvPr>
            <p:ph type="subTitle" idx="1"/>
          </p:nvPr>
        </p:nvSpPr>
        <p:spPr>
          <a:xfrm>
            <a:off x="5234910" y="8366097"/>
            <a:ext cx="18579180" cy="5559718"/>
          </a:xfrm>
        </p:spPr>
        <p:txBody>
          <a:bodyPr rtlCol="0">
            <a:noAutofit/>
          </a:bodyPr>
          <a:lstStyle/>
          <a:p>
            <a:pPr algn="l" defTabSz="4176234" fontAlgn="auto">
              <a:spcAft>
                <a:spcPts val="0"/>
              </a:spcAft>
              <a:defRPr/>
            </a:pPr>
            <a:r>
              <a:rPr lang="en-GB" sz="5400" b="1" dirty="0" err="1">
                <a:solidFill>
                  <a:schemeClr val="tx1"/>
                </a:solidFill>
              </a:rPr>
              <a:t>Andreea</a:t>
            </a:r>
            <a:r>
              <a:rPr lang="en-GB" sz="5400" b="1" dirty="0">
                <a:solidFill>
                  <a:schemeClr val="tx1"/>
                </a:solidFill>
              </a:rPr>
              <a:t> BARBU</a:t>
            </a:r>
            <a:r>
              <a:rPr lang="en-GB" sz="5400" b="1" baseline="30000" dirty="0">
                <a:solidFill>
                  <a:schemeClr val="tx1"/>
                </a:solidFill>
              </a:rPr>
              <a:t>1</a:t>
            </a:r>
            <a:r>
              <a:rPr lang="en-GB" sz="5400" b="1" dirty="0">
                <a:solidFill>
                  <a:schemeClr val="tx1"/>
                </a:solidFill>
              </a:rPr>
              <a:t>, </a:t>
            </a:r>
            <a:r>
              <a:rPr lang="en-GB" sz="5400" b="1" dirty="0" err="1">
                <a:solidFill>
                  <a:schemeClr val="tx1"/>
                </a:solidFill>
              </a:rPr>
              <a:t>Violeta</a:t>
            </a:r>
            <a:r>
              <a:rPr lang="en-GB" sz="5400" b="1" dirty="0">
                <a:solidFill>
                  <a:schemeClr val="tx1"/>
                </a:solidFill>
              </a:rPr>
              <a:t> Alexandra ION</a:t>
            </a:r>
            <a:r>
              <a:rPr lang="en-GB" sz="5400" b="1" baseline="30000" dirty="0">
                <a:solidFill>
                  <a:schemeClr val="tx1"/>
                </a:solidFill>
              </a:rPr>
              <a:t>1</a:t>
            </a:r>
            <a:r>
              <a:rPr lang="en-GB" sz="5400" b="1" dirty="0">
                <a:solidFill>
                  <a:schemeClr val="tx1"/>
                </a:solidFill>
              </a:rPr>
              <a:t>, </a:t>
            </a:r>
            <a:r>
              <a:rPr lang="en-GB" sz="5400" b="1" dirty="0" err="1">
                <a:solidFill>
                  <a:schemeClr val="tx1"/>
                </a:solidFill>
              </a:rPr>
              <a:t>Mihai</a:t>
            </a:r>
            <a:r>
              <a:rPr lang="en-GB" sz="5400" b="1" dirty="0">
                <a:solidFill>
                  <a:schemeClr val="tx1"/>
                </a:solidFill>
              </a:rPr>
              <a:t> FRÎNCU</a:t>
            </a:r>
            <a:r>
              <a:rPr lang="en-GB" sz="5400" b="1" baseline="30000" dirty="0">
                <a:solidFill>
                  <a:schemeClr val="tx1"/>
                </a:solidFill>
              </a:rPr>
              <a:t>1</a:t>
            </a:r>
            <a:r>
              <a:rPr lang="en-GB" sz="5400" b="1" dirty="0">
                <a:solidFill>
                  <a:schemeClr val="tx1"/>
                </a:solidFill>
              </a:rPr>
              <a:t>, Andrei PETRE</a:t>
            </a:r>
            <a:r>
              <a:rPr lang="en-GB" sz="5400" b="1" baseline="30000" dirty="0">
                <a:solidFill>
                  <a:schemeClr val="tx1"/>
                </a:solidFill>
              </a:rPr>
              <a:t>1</a:t>
            </a:r>
            <a:r>
              <a:rPr lang="en-GB" sz="5400" b="1" dirty="0">
                <a:solidFill>
                  <a:schemeClr val="tx1"/>
                </a:solidFill>
              </a:rPr>
              <a:t>, Liliana B</a:t>
            </a:r>
            <a:r>
              <a:rPr lang="ro-RO" sz="5400" b="1" dirty="0">
                <a:solidFill>
                  <a:schemeClr val="tx1"/>
                </a:solidFill>
              </a:rPr>
              <a:t>Ă</a:t>
            </a:r>
            <a:r>
              <a:rPr lang="en-GB" sz="5400" b="1" dirty="0">
                <a:solidFill>
                  <a:schemeClr val="tx1"/>
                </a:solidFill>
              </a:rPr>
              <a:t>DULESCU</a:t>
            </a:r>
            <a:r>
              <a:rPr lang="en-GB" sz="5400" b="1" baseline="30000" dirty="0">
                <a:solidFill>
                  <a:schemeClr val="tx1"/>
                </a:solidFill>
              </a:rPr>
              <a:t>1,2</a:t>
            </a:r>
            <a:endParaRPr lang="ro-RO" sz="5400" b="1" dirty="0">
              <a:solidFill>
                <a:schemeClr val="tx1"/>
              </a:solidFill>
            </a:endParaRPr>
          </a:p>
          <a:p>
            <a:pPr algn="l" defTabSz="4176234" fontAlgn="auto">
              <a:spcAft>
                <a:spcPts val="0"/>
              </a:spcAft>
              <a:defRPr/>
            </a:pPr>
            <a:r>
              <a:rPr lang="it-IT" sz="4000" b="1" baseline="30000" dirty="0">
                <a:solidFill>
                  <a:schemeClr val="tx1"/>
                </a:solidFill>
              </a:rPr>
              <a:t>1</a:t>
            </a:r>
            <a:r>
              <a:rPr lang="en-US" sz="4000" dirty="0">
                <a:solidFill>
                  <a:schemeClr val="tx1"/>
                </a:solidFill>
                <a:latin typeface="+mj-lt"/>
              </a:rPr>
              <a:t>Research Center for Studies of Food Quality and Agricultural Products,</a:t>
            </a:r>
            <a:r>
              <a:rPr lang="ro-RO" sz="4000" dirty="0">
                <a:solidFill>
                  <a:schemeClr val="tx1"/>
                </a:solidFill>
                <a:latin typeface="+mj-lt"/>
              </a:rPr>
              <a:t> </a:t>
            </a:r>
            <a:r>
              <a:rPr lang="en-US" sz="4000" dirty="0">
                <a:solidFill>
                  <a:schemeClr val="tx1"/>
                </a:solidFill>
              </a:rPr>
              <a:t>U</a:t>
            </a:r>
            <a:r>
              <a:rPr lang="en-US" sz="4000" dirty="0">
                <a:solidFill>
                  <a:schemeClr val="tx1"/>
                </a:solidFill>
                <a:latin typeface="+mj-lt"/>
              </a:rPr>
              <a:t>niversity of Agronomic Sciences and Veterinary Medicine of Bucharest, </a:t>
            </a:r>
            <a:r>
              <a:rPr lang="ro-RO" sz="4000" dirty="0">
                <a:solidFill>
                  <a:schemeClr val="tx1"/>
                </a:solidFill>
                <a:latin typeface="+mj-lt"/>
              </a:rPr>
              <a:t>Romania</a:t>
            </a:r>
            <a:endParaRPr lang="en-US" sz="4000" dirty="0">
              <a:solidFill>
                <a:schemeClr val="tx1"/>
              </a:solidFill>
              <a:latin typeface="+mj-lt"/>
            </a:endParaRPr>
          </a:p>
          <a:p>
            <a:pPr algn="l" defTabSz="4176234" fontAlgn="auto">
              <a:spcAft>
                <a:spcPts val="0"/>
              </a:spcAft>
              <a:defRPr/>
            </a:pPr>
            <a:r>
              <a:rPr lang="it-IT" sz="4000" b="1" baseline="30000" dirty="0">
                <a:solidFill>
                  <a:schemeClr val="tx1"/>
                </a:solidFill>
              </a:rPr>
              <a:t>2 </a:t>
            </a:r>
            <a:r>
              <a:rPr lang="en-US" sz="4000" dirty="0">
                <a:solidFill>
                  <a:schemeClr val="tx1"/>
                </a:solidFill>
              </a:rPr>
              <a:t>Faculty of Horticulture</a:t>
            </a:r>
            <a:r>
              <a:rPr lang="ro-RO" sz="4000" dirty="0">
                <a:solidFill>
                  <a:schemeClr val="tx1"/>
                </a:solidFill>
              </a:rPr>
              <a:t>, </a:t>
            </a:r>
            <a:r>
              <a:rPr lang="en-US" sz="4000" dirty="0">
                <a:solidFill>
                  <a:schemeClr val="tx1"/>
                </a:solidFill>
              </a:rPr>
              <a:t>University of Agronomic Sciences and Veterinary Medicine of Bucharest, </a:t>
            </a:r>
            <a:r>
              <a:rPr lang="ro-RO" sz="4000" dirty="0">
                <a:solidFill>
                  <a:schemeClr val="tx1"/>
                </a:solidFill>
              </a:rPr>
              <a:t>Romania</a:t>
            </a:r>
          </a:p>
          <a:p>
            <a:pPr algn="l" defTabSz="4176234" fontAlgn="auto">
              <a:spcAft>
                <a:spcPts val="0"/>
              </a:spcAft>
              <a:defRPr/>
            </a:pPr>
            <a:r>
              <a:rPr lang="en-GB" sz="4000" dirty="0">
                <a:solidFill>
                  <a:schemeClr val="tx1"/>
                </a:solidFill>
              </a:rPr>
              <a:t>59 </a:t>
            </a:r>
            <a:r>
              <a:rPr lang="en-GB" sz="4000" dirty="0" err="1">
                <a:solidFill>
                  <a:schemeClr val="tx1"/>
                </a:solidFill>
              </a:rPr>
              <a:t>Marasti</a:t>
            </a:r>
            <a:r>
              <a:rPr lang="en-GB" sz="4000" dirty="0">
                <a:solidFill>
                  <a:schemeClr val="tx1"/>
                </a:solidFill>
              </a:rPr>
              <a:t> Blvd, District 1, 011464, Bucharest, Romania,</a:t>
            </a:r>
            <a:r>
              <a:rPr lang="ro-RO" sz="4000" dirty="0">
                <a:solidFill>
                  <a:schemeClr val="tx1"/>
                </a:solidFill>
              </a:rPr>
              <a:t> </a:t>
            </a:r>
            <a:r>
              <a:rPr lang="en-GB" sz="4000" dirty="0">
                <a:solidFill>
                  <a:schemeClr val="tx1"/>
                </a:solidFill>
              </a:rPr>
              <a:t>andreea.stan@qlab.usamv.ro</a:t>
            </a:r>
            <a:endParaRPr lang="en-US" sz="4000" dirty="0">
              <a:solidFill>
                <a:schemeClr val="tx1"/>
              </a:solidFill>
            </a:endParaRPr>
          </a:p>
        </p:txBody>
      </p:sp>
      <p:sp>
        <p:nvSpPr>
          <p:cNvPr id="4" name="Rectangle 3"/>
          <p:cNvSpPr/>
          <p:nvPr/>
        </p:nvSpPr>
        <p:spPr>
          <a:xfrm>
            <a:off x="522363" y="14561121"/>
            <a:ext cx="16030766" cy="584775"/>
          </a:xfrm>
          <a:prstGeom prst="rect">
            <a:avLst/>
          </a:prstGeom>
          <a:ln>
            <a:noFill/>
          </a:ln>
        </p:spPr>
        <p:txBody>
          <a:bodyPr wrap="square">
            <a:spAutoFit/>
          </a:bodyPr>
          <a:lstStyle/>
          <a:p>
            <a:pPr defTabSz="4176234" fontAlgn="auto">
              <a:spcBef>
                <a:spcPts val="0"/>
              </a:spcBef>
              <a:spcAft>
                <a:spcPts val="0"/>
              </a:spcAft>
              <a:defRPr/>
            </a:pPr>
            <a:r>
              <a:rPr lang="ro-RO" sz="3200" b="1" dirty="0">
                <a:latin typeface="+mj-lt"/>
                <a:cs typeface="+mn-cs"/>
              </a:rPr>
              <a:t>Keywords</a:t>
            </a:r>
            <a:r>
              <a:rPr lang="ro-RO" sz="3200" dirty="0">
                <a:latin typeface="+mj-lt"/>
                <a:cs typeface="+mn-cs"/>
              </a:rPr>
              <a:t>:</a:t>
            </a:r>
            <a:r>
              <a:rPr lang="en-US" sz="3200" dirty="0">
                <a:latin typeface="+mj-lt"/>
                <a:cs typeface="+mn-cs"/>
              </a:rPr>
              <a:t> bioactive compounds; chips; crispy snacks; organic vegetables</a:t>
            </a:r>
          </a:p>
        </p:txBody>
      </p:sp>
      <p:sp>
        <p:nvSpPr>
          <p:cNvPr id="11269" name="Rectangle 5"/>
          <p:cNvSpPr>
            <a:spLocks noChangeArrowheads="1"/>
          </p:cNvSpPr>
          <p:nvPr/>
        </p:nvSpPr>
        <p:spPr bwMode="auto">
          <a:xfrm>
            <a:off x="766174" y="35515449"/>
            <a:ext cx="28695847" cy="2739211"/>
          </a:xfrm>
          <a:prstGeom prst="rect">
            <a:avLst/>
          </a:prstGeom>
          <a:noFill/>
          <a:ln w="57150">
            <a:solidFill>
              <a:srgbClr val="FF3300"/>
            </a:solidFill>
            <a:miter lim="800000"/>
            <a:headEnd/>
            <a:tailEnd/>
          </a:ln>
          <a:effectLst/>
        </p:spPr>
        <p:txBody>
          <a:bodyPr wrap="square" anchor="ctr">
            <a:spAutoFit/>
          </a:bodyPr>
          <a:lstStyle/>
          <a:p>
            <a:pPr algn="ctr" defTabSz="914400">
              <a:defRPr/>
            </a:pPr>
            <a:r>
              <a:rPr lang="en-US" sz="2400" b="1" noProof="1">
                <a:latin typeface="+mj-lt"/>
                <a:ea typeface="Calibri" pitchFamily="34" charset="0"/>
                <a:cs typeface="Times New Roman" pitchFamily="18" charset="0"/>
              </a:rPr>
              <a:t>  </a:t>
            </a:r>
            <a:r>
              <a:rPr lang="en-US" sz="3600" b="1" noProof="1">
                <a:latin typeface="+mj-lt"/>
                <a:ea typeface="Calibri" pitchFamily="34" charset="0"/>
                <a:cs typeface="Times New Roman" pitchFamily="18" charset="0"/>
              </a:rPr>
              <a:t>CONCLUSIONS</a:t>
            </a:r>
            <a:endParaRPr lang="ro-RO" sz="3600" b="1" noProof="1">
              <a:latin typeface="+mj-lt"/>
              <a:ea typeface="Calibri" pitchFamily="34" charset="0"/>
              <a:cs typeface="Times New Roman" pitchFamily="18" charset="0"/>
            </a:endParaRPr>
          </a:p>
          <a:p>
            <a:pPr algn="ctr" defTabSz="914400">
              <a:defRPr/>
            </a:pPr>
            <a:endParaRPr lang="ro-RO" sz="2400" b="1" noProof="1">
              <a:latin typeface="+mj-lt"/>
              <a:cs typeface="Times New Roman" pitchFamily="18" charset="0"/>
            </a:endParaRPr>
          </a:p>
          <a:p>
            <a:pPr algn="just" defTabSz="914400">
              <a:defRPr/>
            </a:pPr>
            <a:r>
              <a:rPr lang="en-US" sz="2800" noProof="1">
                <a:latin typeface="+mj-lt"/>
                <a:cs typeface="Arial" pitchFamily="34" charset="0"/>
              </a:rPr>
              <a:t>When comparing the vegetables in terms of total phenolic content and antioxidant activity, ‘Detroit’ beets variety registered the highest values, followed by sweet potato and turnip. </a:t>
            </a:r>
          </a:p>
          <a:p>
            <a:pPr algn="just" defTabSz="914400">
              <a:defRPr/>
            </a:pPr>
            <a:r>
              <a:rPr lang="en-US" sz="2800" noProof="1">
                <a:latin typeface="+mj-lt"/>
                <a:cs typeface="Arial" pitchFamily="34" charset="0"/>
              </a:rPr>
              <a:t>The ascorbic acid content of sweet potato registered the highest values, but the ‘Detroit’ and ‘Albino’ beets varieties registered values below limit of quantification. </a:t>
            </a:r>
          </a:p>
          <a:p>
            <a:pPr algn="just" defTabSz="914400">
              <a:defRPr/>
            </a:pPr>
            <a:r>
              <a:rPr lang="en-US" sz="2800" noProof="1">
                <a:latin typeface="+mj-lt"/>
                <a:cs typeface="Arial" pitchFamily="34" charset="0"/>
              </a:rPr>
              <a:t>The total phenolic content and antioxidant activity registered similar trend for all analysed samples. </a:t>
            </a:r>
          </a:p>
          <a:p>
            <a:pPr algn="just" defTabSz="914400">
              <a:defRPr/>
            </a:pPr>
            <a:r>
              <a:rPr lang="en-US" sz="2800" noProof="1">
                <a:latin typeface="+mj-lt"/>
                <a:cs typeface="Arial" pitchFamily="34" charset="0"/>
              </a:rPr>
              <a:t>All studied organic vegetables can be successfully used for healthy crispy snacks.</a:t>
            </a:r>
          </a:p>
        </p:txBody>
      </p:sp>
      <p:sp>
        <p:nvSpPr>
          <p:cNvPr id="11276" name="Rectangle 12"/>
          <p:cNvSpPr>
            <a:spLocks noChangeArrowheads="1"/>
          </p:cNvSpPr>
          <p:nvPr/>
        </p:nvSpPr>
        <p:spPr bwMode="auto">
          <a:xfrm>
            <a:off x="0" y="-677788"/>
            <a:ext cx="184150" cy="1355575"/>
          </a:xfrm>
          <a:prstGeom prst="rect">
            <a:avLst/>
          </a:prstGeom>
          <a:noFill/>
          <a:ln w="9525">
            <a:noFill/>
            <a:miter lim="800000"/>
            <a:headEnd/>
            <a:tailEnd/>
          </a:ln>
          <a:effectLst/>
        </p:spPr>
        <p:txBody>
          <a:bodyPr wrap="none" anchor="ctr">
            <a:spAutoFit/>
          </a:bodyPr>
          <a:lstStyle/>
          <a:p>
            <a:pPr defTabSz="4176234" fontAlgn="auto">
              <a:spcBef>
                <a:spcPts val="0"/>
              </a:spcBef>
              <a:spcAft>
                <a:spcPts val="0"/>
              </a:spcAft>
              <a:defRPr/>
            </a:pPr>
            <a:endParaRPr lang="en-US">
              <a:latin typeface="+mj-lt"/>
              <a:cs typeface="+mn-cs"/>
            </a:endParaRPr>
          </a:p>
        </p:txBody>
      </p:sp>
      <p:cxnSp>
        <p:nvCxnSpPr>
          <p:cNvPr id="189" name="Straight Connector 188"/>
          <p:cNvCxnSpPr/>
          <p:nvPr/>
        </p:nvCxnSpPr>
        <p:spPr>
          <a:xfrm flipV="1">
            <a:off x="-12700" y="20682089"/>
            <a:ext cx="0" cy="2592000"/>
          </a:xfrm>
          <a:prstGeom prst="line">
            <a:avLst/>
          </a:prstGeom>
          <a:ln w="76200">
            <a:noFill/>
          </a:ln>
          <a:effectLst>
            <a:softEdge rad="12700"/>
          </a:effectLst>
          <a:scene3d>
            <a:camera prst="orthographicFront">
              <a:rot lat="0" lon="0" rev="0"/>
            </a:camera>
            <a:lightRig rig="chilly" dir="t">
              <a:rot lat="0" lon="0" rev="18480000"/>
            </a:lightRig>
          </a:scene3d>
          <a:sp3d prstMaterial="clear">
            <a:bevelT h="63500"/>
          </a:sp3d>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11539587" y="21759646"/>
            <a:ext cx="7200800" cy="646259"/>
          </a:xfrm>
          <a:prstGeom prst="rect">
            <a:avLst/>
          </a:prstGeom>
          <a:gradFill flip="none" rotWithShape="1">
            <a:gsLst>
              <a:gs pos="0">
                <a:srgbClr val="FF3300">
                  <a:tint val="66000"/>
                  <a:satMod val="160000"/>
                </a:srgbClr>
              </a:gs>
              <a:gs pos="50000">
                <a:srgbClr val="FF3300">
                  <a:tint val="44500"/>
                  <a:satMod val="160000"/>
                </a:srgbClr>
              </a:gs>
              <a:gs pos="100000">
                <a:srgbClr val="FF3300">
                  <a:tint val="23500"/>
                  <a:satMod val="160000"/>
                </a:srgbClr>
              </a:gs>
            </a:gsLst>
            <a:lin ang="13500000" scaled="1"/>
            <a:tileRect/>
          </a:gradFill>
          <a:ln>
            <a:solidFill>
              <a:srgbClr val="FF3300"/>
            </a:solidFill>
          </a:ln>
        </p:spPr>
        <p:txBody>
          <a:bodyPr wrap="square" rtlCol="0">
            <a:spAutoFit/>
          </a:bodyPr>
          <a:lstStyle/>
          <a:p>
            <a:pPr algn="ctr"/>
            <a:r>
              <a:rPr lang="en-GB" sz="3600" b="1" dirty="0">
                <a:latin typeface="+mn-lt"/>
              </a:rPr>
              <a:t>RESULTS AND DISCUSSIONS</a:t>
            </a:r>
            <a:endParaRPr lang="en-US" sz="3600" dirty="0">
              <a:latin typeface="+mn-lt"/>
            </a:endParaRPr>
          </a:p>
        </p:txBody>
      </p:sp>
      <p:grpSp>
        <p:nvGrpSpPr>
          <p:cNvPr id="26" name="Group 25"/>
          <p:cNvGrpSpPr/>
          <p:nvPr/>
        </p:nvGrpSpPr>
        <p:grpSpPr>
          <a:xfrm>
            <a:off x="585516" y="15541648"/>
            <a:ext cx="12394231" cy="5678359"/>
            <a:chOff x="1394464" y="16707911"/>
            <a:chExt cx="10333215" cy="4989635"/>
          </a:xfrm>
          <a:noFill/>
        </p:grpSpPr>
        <p:sp>
          <p:nvSpPr>
            <p:cNvPr id="27" name="Rectangle 26"/>
            <p:cNvSpPr/>
            <p:nvPr/>
          </p:nvSpPr>
          <p:spPr>
            <a:xfrm>
              <a:off x="1836783" y="17366356"/>
              <a:ext cx="9403135" cy="1495938"/>
            </a:xfrm>
            <a:prstGeom prst="rect">
              <a:avLst/>
            </a:prstGeom>
            <a:grpFill/>
            <a:ln w="57150">
              <a:noFill/>
            </a:ln>
          </p:spPr>
          <p:txBody>
            <a:bodyPr wrap="square">
              <a:spAutoFit/>
            </a:bodyPr>
            <a:lstStyle/>
            <a:p>
              <a:pPr algn="just"/>
              <a:r>
                <a:rPr lang="en-GB" sz="2800" dirty="0">
                  <a:latin typeface="+mj-lt"/>
                  <a:ea typeface="Times New Roman" panose="02020603050405020304" pitchFamily="18" charset="0"/>
                  <a:cs typeface="Arial" panose="020B0604020202020204" pitchFamily="34" charset="0"/>
                </a:rPr>
                <a:t>Vegetables are important elements for rational and healthy diet due to active compounds and their nutritive values. Currently, technical progress in food industry offer new solution for processing vegetables. The purpose of this study was to determine the nutritional composition of different organic vegetables which can be used as base for healthy chips.</a:t>
              </a:r>
              <a:r>
                <a:rPr lang="en-US" sz="2800" dirty="0">
                  <a:latin typeface="+mj-lt"/>
                  <a:ea typeface="Times New Roman" panose="02020603050405020304" pitchFamily="18" charset="0"/>
                  <a:cs typeface="Arial" panose="020B0604020202020204" pitchFamily="34" charset="0"/>
                </a:rPr>
                <a:t> </a:t>
              </a:r>
              <a:endParaRPr lang="ro-RO" sz="2800" dirty="0">
                <a:latin typeface="+mj-lt"/>
                <a:ea typeface="Times New Roman" panose="02020603050405020304" pitchFamily="18" charset="0"/>
                <a:cs typeface="Arial" panose="020B0604020202020204" pitchFamily="34" charset="0"/>
              </a:endParaRPr>
            </a:p>
          </p:txBody>
        </p:sp>
        <p:sp>
          <p:nvSpPr>
            <p:cNvPr id="28" name="Rectangle 2"/>
            <p:cNvSpPr>
              <a:spLocks noChangeArrowheads="1"/>
            </p:cNvSpPr>
            <p:nvPr/>
          </p:nvSpPr>
          <p:spPr bwMode="auto">
            <a:xfrm>
              <a:off x="4355992" y="16707911"/>
              <a:ext cx="4032447" cy="646259"/>
            </a:xfrm>
            <a:prstGeom prst="rect">
              <a:avLst/>
            </a:prstGeom>
            <a:grpFill/>
            <a:ln w="57150">
              <a:noFill/>
              <a:miter lim="800000"/>
              <a:headEnd/>
              <a:tailEnd/>
            </a:ln>
            <a:effectLst/>
          </p:spPr>
          <p:txBody>
            <a:bodyPr wrap="square" anchor="ctr">
              <a:spAutoFit/>
            </a:bodyPr>
            <a:lstStyle/>
            <a:p>
              <a:pPr algn="ctr" defTabSz="914400">
                <a:defRPr/>
              </a:pPr>
              <a:r>
                <a:rPr lang="en-US" sz="3600" b="1" noProof="1">
                  <a:latin typeface="+mj-lt"/>
                  <a:ea typeface="Calibri" pitchFamily="34" charset="0"/>
                  <a:cs typeface="Times New Roman" pitchFamily="18" charset="0"/>
                </a:rPr>
                <a:t>INTRODUCTION</a:t>
              </a:r>
            </a:p>
          </p:txBody>
        </p:sp>
        <p:sp>
          <p:nvSpPr>
            <p:cNvPr id="29" name="Rectangle 28"/>
            <p:cNvSpPr/>
            <p:nvPr/>
          </p:nvSpPr>
          <p:spPr>
            <a:xfrm>
              <a:off x="1394464" y="16778086"/>
              <a:ext cx="10333215" cy="4919460"/>
            </a:xfrm>
            <a:prstGeom prst="rect">
              <a:avLst/>
            </a:prstGeom>
            <a:grp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grpSp>
      <p:grpSp>
        <p:nvGrpSpPr>
          <p:cNvPr id="30" name="Group 29"/>
          <p:cNvGrpSpPr/>
          <p:nvPr/>
        </p:nvGrpSpPr>
        <p:grpSpPr>
          <a:xfrm>
            <a:off x="13414315" y="15620552"/>
            <a:ext cx="16362551" cy="5599456"/>
            <a:chOff x="14995971" y="16772577"/>
            <a:chExt cx="13393488" cy="9369257"/>
          </a:xfrm>
        </p:grpSpPr>
        <p:sp>
          <p:nvSpPr>
            <p:cNvPr id="31" name="Rectangle 30"/>
            <p:cNvSpPr/>
            <p:nvPr/>
          </p:nvSpPr>
          <p:spPr>
            <a:xfrm>
              <a:off x="15497112" y="17825877"/>
              <a:ext cx="12689089" cy="4139600"/>
            </a:xfrm>
            <a:prstGeom prst="rect">
              <a:avLst/>
            </a:prstGeom>
            <a:ln w="57150">
              <a:noFill/>
            </a:ln>
          </p:spPr>
          <p:txBody>
            <a:bodyPr wrap="square">
              <a:spAutoFit/>
            </a:bodyPr>
            <a:lstStyle/>
            <a:p>
              <a:pPr algn="just"/>
              <a:r>
                <a:rPr lang="en-US" sz="2800" dirty="0">
                  <a:latin typeface="+mj-lt"/>
                  <a:ea typeface="Times New Roman" panose="02020603050405020304" pitchFamily="18" charset="0"/>
                  <a:cs typeface="Arial" panose="020B0604020202020204" pitchFamily="34" charset="0"/>
                </a:rPr>
                <a:t>Several vegetables were purchased from organic certified farms such as one sweet potato variety ‘ROK1’ from </a:t>
              </a:r>
              <a:r>
                <a:rPr lang="en-US" sz="2800" dirty="0" err="1">
                  <a:latin typeface="+mj-lt"/>
                  <a:ea typeface="Times New Roman" panose="02020603050405020304" pitchFamily="18" charset="0"/>
                  <a:cs typeface="Arial" panose="020B0604020202020204" pitchFamily="34" charset="0"/>
                </a:rPr>
                <a:t>Beleza</a:t>
              </a:r>
              <a:r>
                <a:rPr lang="en-US" sz="2800" dirty="0">
                  <a:latin typeface="+mj-lt"/>
                  <a:ea typeface="Times New Roman" panose="02020603050405020304" pitchFamily="18" charset="0"/>
                  <a:cs typeface="Arial" panose="020B0604020202020204" pitchFamily="34" charset="0"/>
                </a:rPr>
                <a:t> Store SRL, three beets varieties ‘Detroit’, ‘Albino’ and ‘Chioggia’, one carrot variety ‘</a:t>
              </a:r>
              <a:r>
                <a:rPr lang="en-US" sz="2800" dirty="0" err="1">
                  <a:latin typeface="+mj-lt"/>
                  <a:ea typeface="Times New Roman" panose="02020603050405020304" pitchFamily="18" charset="0"/>
                  <a:cs typeface="Arial" panose="020B0604020202020204" pitchFamily="34" charset="0"/>
                </a:rPr>
                <a:t>Flakkee</a:t>
              </a:r>
              <a:r>
                <a:rPr lang="en-US" sz="2800" dirty="0">
                  <a:latin typeface="+mj-lt"/>
                  <a:ea typeface="Times New Roman" panose="02020603050405020304" pitchFamily="18" charset="0"/>
                  <a:cs typeface="Arial" panose="020B0604020202020204" pitchFamily="34" charset="0"/>
                </a:rPr>
                <a:t>’, and one nap variety ‘Purple top white globe’ from </a:t>
              </a:r>
              <a:r>
                <a:rPr lang="en-US" sz="2800" dirty="0" err="1">
                  <a:latin typeface="+mj-lt"/>
                  <a:ea typeface="Times New Roman" panose="02020603050405020304" pitchFamily="18" charset="0"/>
                  <a:cs typeface="Arial" panose="020B0604020202020204" pitchFamily="34" charset="0"/>
                </a:rPr>
                <a:t>Grădina</a:t>
              </a:r>
              <a:r>
                <a:rPr lang="en-US" sz="2800" dirty="0">
                  <a:latin typeface="+mj-lt"/>
                  <a:ea typeface="Times New Roman" panose="02020603050405020304" pitchFamily="18" charset="0"/>
                  <a:cs typeface="Arial" panose="020B0604020202020204" pitchFamily="34" charset="0"/>
                </a:rPr>
                <a:t> </a:t>
              </a:r>
              <a:r>
                <a:rPr lang="en-US" sz="2800" dirty="0" err="1">
                  <a:latin typeface="+mj-lt"/>
                  <a:ea typeface="Times New Roman" panose="02020603050405020304" pitchFamily="18" charset="0"/>
                  <a:cs typeface="Arial" panose="020B0604020202020204" pitchFamily="34" charset="0"/>
                </a:rPr>
                <a:t>Corbilor</a:t>
              </a:r>
              <a:r>
                <a:rPr lang="en-US" sz="2800" dirty="0">
                  <a:latin typeface="+mj-lt"/>
                  <a:ea typeface="Times New Roman" panose="02020603050405020304" pitchFamily="18" charset="0"/>
                  <a:cs typeface="Arial" panose="020B0604020202020204" pitchFamily="34" charset="0"/>
                </a:rPr>
                <a:t> SRL. Analysis like dry matter content, total phenolic content, antioxidant activity, and ascorbic acid content were performed at Research Center for Studies of Food Quality and Agricultural Products in order to characterize the organic vegetables quality.</a:t>
              </a:r>
            </a:p>
          </p:txBody>
        </p:sp>
        <p:sp>
          <p:nvSpPr>
            <p:cNvPr id="32" name="Rectangle 3"/>
            <p:cNvSpPr>
              <a:spLocks noChangeArrowheads="1"/>
            </p:cNvSpPr>
            <p:nvPr/>
          </p:nvSpPr>
          <p:spPr bwMode="auto">
            <a:xfrm>
              <a:off x="17643462" y="16927682"/>
              <a:ext cx="7632847" cy="646259"/>
            </a:xfrm>
            <a:prstGeom prst="rect">
              <a:avLst/>
            </a:prstGeom>
            <a:noFill/>
            <a:ln w="57150">
              <a:noFill/>
              <a:miter lim="800000"/>
              <a:headEnd/>
              <a:tailEnd/>
            </a:ln>
            <a:effectLst/>
          </p:spPr>
          <p:txBody>
            <a:bodyPr wrap="square" anchor="ctr">
              <a:spAutoFit/>
            </a:bodyPr>
            <a:lstStyle/>
            <a:p>
              <a:pPr algn="ctr" defTabSz="914400">
                <a:defRPr/>
              </a:pPr>
              <a:r>
                <a:rPr lang="en-US" sz="3600" b="1" noProof="1">
                  <a:latin typeface="+mj-lt"/>
                  <a:ea typeface="Calibri" pitchFamily="34" charset="0"/>
                  <a:cs typeface="Times New Roman" pitchFamily="18" charset="0"/>
                </a:rPr>
                <a:t>MATERIALS AND METHODS</a:t>
              </a:r>
            </a:p>
          </p:txBody>
        </p:sp>
        <p:sp>
          <p:nvSpPr>
            <p:cNvPr id="33" name="Rectangle 32"/>
            <p:cNvSpPr/>
            <p:nvPr/>
          </p:nvSpPr>
          <p:spPr>
            <a:xfrm>
              <a:off x="14995971" y="16772577"/>
              <a:ext cx="13393488" cy="9369257"/>
            </a:xfrm>
            <a:prstGeom prst="rect">
              <a:avLst/>
            </a:prstGeom>
            <a:noFill/>
            <a:ln w="5715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grpSp>
      <p:pic>
        <p:nvPicPr>
          <p:cNvPr id="34" name="Picture 33" descr="Text&#10;&#10;Description automatically generated">
            <a:extLst>
              <a:ext uri="{FF2B5EF4-FFF2-40B4-BE49-F238E27FC236}">
                <a16:creationId xmlns:a16="http://schemas.microsoft.com/office/drawing/2014/main" id="{3FF515D5-D241-4213-B0D2-F4287B8896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655" y="807593"/>
            <a:ext cx="28326924" cy="3894952"/>
          </a:xfrm>
          <a:prstGeom prst="rect">
            <a:avLst/>
          </a:prstGeom>
        </p:spPr>
      </p:pic>
      <p:sp>
        <p:nvSpPr>
          <p:cNvPr id="11" name="Rectangle 10"/>
          <p:cNvSpPr/>
          <p:nvPr/>
        </p:nvSpPr>
        <p:spPr>
          <a:xfrm>
            <a:off x="3259990" y="33798462"/>
            <a:ext cx="23490811" cy="1384995"/>
          </a:xfrm>
          <a:prstGeom prst="rect">
            <a:avLst/>
          </a:prstGeom>
          <a:ln w="57150">
            <a:solidFill>
              <a:srgbClr val="FF3300"/>
            </a:solidFill>
          </a:ln>
        </p:spPr>
        <p:txBody>
          <a:bodyPr wrap="square">
            <a:spAutoFit/>
          </a:bodyPr>
          <a:lstStyle/>
          <a:p>
            <a:pPr algn="just"/>
            <a:r>
              <a:rPr lang="en-US" sz="2800" dirty="0">
                <a:latin typeface="+mj-lt"/>
              </a:rPr>
              <a:t>The total phenolic content and antioxidant activity of ‘Detroit’ beets variety registered the highest values such as 167.31 ±5.37 mg GAE/100g, respectively 1694.83 ±188.76 mg </a:t>
            </a:r>
            <a:r>
              <a:rPr lang="en-US" sz="2800" dirty="0" err="1">
                <a:latin typeface="+mj-lt"/>
              </a:rPr>
              <a:t>equiv</a:t>
            </a:r>
            <a:r>
              <a:rPr lang="en-US" sz="2800" dirty="0">
                <a:latin typeface="+mj-lt"/>
              </a:rPr>
              <a:t> Trolox/ 100 g, followed by sweet potato with 62.96 ±1.60 mg GAE/100g and </a:t>
            </a:r>
            <a:r>
              <a:rPr lang="ro-RO" sz="2800" dirty="0">
                <a:latin typeface="+mj-lt"/>
              </a:rPr>
              <a:t>turnip</a:t>
            </a:r>
            <a:r>
              <a:rPr lang="en-US" sz="2800" dirty="0">
                <a:latin typeface="+mj-lt"/>
              </a:rPr>
              <a:t> variety ‘Purple top white globe’ with 382.75 ±5.23 mg </a:t>
            </a:r>
            <a:r>
              <a:rPr lang="en-US" sz="2800" dirty="0" err="1">
                <a:latin typeface="+mj-lt"/>
              </a:rPr>
              <a:t>equiv</a:t>
            </a:r>
            <a:r>
              <a:rPr lang="en-US" sz="2800" dirty="0">
                <a:latin typeface="+mj-lt"/>
              </a:rPr>
              <a:t> Trolox/ 100 g. </a:t>
            </a:r>
          </a:p>
        </p:txBody>
      </p:sp>
      <p:pic>
        <p:nvPicPr>
          <p:cNvPr id="35" name="Picture 34"/>
          <p:cNvPicPr>
            <a:picLocks noChangeAspect="1"/>
          </p:cNvPicPr>
          <p:nvPr/>
        </p:nvPicPr>
        <p:blipFill rotWithShape="1">
          <a:blip r:embed="rId5" cstate="print">
            <a:extLst>
              <a:ext uri="{28A0092B-C50C-407E-A947-70E740481C1C}">
                <a14:useLocalDpi xmlns:a14="http://schemas.microsoft.com/office/drawing/2010/main" val="0"/>
              </a:ext>
            </a:extLst>
          </a:blip>
          <a:srcRect l="14097" t="12462" r="13236" b="13984"/>
          <a:stretch/>
        </p:blipFill>
        <p:spPr>
          <a:xfrm>
            <a:off x="882403" y="9271691"/>
            <a:ext cx="3703367" cy="3748529"/>
          </a:xfrm>
          <a:prstGeom prst="rect">
            <a:avLst/>
          </a:prstGeom>
        </p:spPr>
      </p:pic>
      <p:pic>
        <p:nvPicPr>
          <p:cNvPr id="5" name="Picture 4">
            <a:extLst>
              <a:ext uri="{FF2B5EF4-FFF2-40B4-BE49-F238E27FC236}">
                <a16:creationId xmlns:a16="http://schemas.microsoft.com/office/drawing/2014/main" id="{C87A79E3-E026-836B-AAEC-38C91F315C0B}"/>
              </a:ext>
            </a:extLst>
          </p:cNvPr>
          <p:cNvPicPr>
            <a:picLocks/>
          </p:cNvPicPr>
          <p:nvPr/>
        </p:nvPicPr>
        <p:blipFill>
          <a:blip r:embed="rId6"/>
          <a:stretch>
            <a:fillRect/>
          </a:stretch>
        </p:blipFill>
        <p:spPr>
          <a:xfrm>
            <a:off x="15572035" y="27236089"/>
            <a:ext cx="11026573" cy="6159600"/>
          </a:xfrm>
          <a:prstGeom prst="rect">
            <a:avLst/>
          </a:prstGeom>
          <a:ln>
            <a:solidFill>
              <a:schemeClr val="bg2">
                <a:lumMod val="50000"/>
              </a:schemeClr>
            </a:solidFill>
          </a:ln>
        </p:spPr>
      </p:pic>
      <p:pic>
        <p:nvPicPr>
          <p:cNvPr id="6" name="Picture 5">
            <a:extLst>
              <a:ext uri="{FF2B5EF4-FFF2-40B4-BE49-F238E27FC236}">
                <a16:creationId xmlns:a16="http://schemas.microsoft.com/office/drawing/2014/main" id="{CB9074E9-5F0F-0846-5575-D1B5B9EEF574}"/>
              </a:ext>
            </a:extLst>
          </p:cNvPr>
          <p:cNvPicPr>
            <a:picLocks noChangeAspect="1"/>
          </p:cNvPicPr>
          <p:nvPr/>
        </p:nvPicPr>
        <p:blipFill>
          <a:blip r:embed="rId7"/>
          <a:stretch>
            <a:fillRect/>
          </a:stretch>
        </p:blipFill>
        <p:spPr>
          <a:xfrm>
            <a:off x="3465115" y="27269752"/>
            <a:ext cx="11026800" cy="6160972"/>
          </a:xfrm>
          <a:prstGeom prst="rect">
            <a:avLst/>
          </a:prstGeom>
          <a:ln>
            <a:solidFill>
              <a:schemeClr val="bg2">
                <a:lumMod val="50000"/>
              </a:schemeClr>
            </a:solidFill>
          </a:ln>
        </p:spPr>
      </p:pic>
      <p:pic>
        <p:nvPicPr>
          <p:cNvPr id="13" name="Picture 12">
            <a:extLst>
              <a:ext uri="{FF2B5EF4-FFF2-40B4-BE49-F238E27FC236}">
                <a16:creationId xmlns:a16="http://schemas.microsoft.com/office/drawing/2014/main" id="{1E914FAF-32CC-652F-6F6B-F131E2965571}"/>
              </a:ext>
            </a:extLst>
          </p:cNvPr>
          <p:cNvPicPr>
            <a:picLocks noChangeAspect="1"/>
          </p:cNvPicPr>
          <p:nvPr/>
        </p:nvPicPr>
        <p:blipFill>
          <a:blip r:embed="rId8"/>
          <a:stretch>
            <a:fillRect/>
          </a:stretch>
        </p:blipFill>
        <p:spPr>
          <a:xfrm>
            <a:off x="20596071" y="23984878"/>
            <a:ext cx="9180798" cy="3105635"/>
          </a:xfrm>
          <a:prstGeom prst="rect">
            <a:avLst/>
          </a:prstGeom>
        </p:spPr>
      </p:pic>
      <p:grpSp>
        <p:nvGrpSpPr>
          <p:cNvPr id="19" name="Group 18">
            <a:extLst>
              <a:ext uri="{FF2B5EF4-FFF2-40B4-BE49-F238E27FC236}">
                <a16:creationId xmlns:a16="http://schemas.microsoft.com/office/drawing/2014/main" id="{2F62CEC8-FF1B-C8DB-70AA-05A28A8FA37B}"/>
              </a:ext>
            </a:extLst>
          </p:cNvPr>
          <p:cNvGrpSpPr/>
          <p:nvPr/>
        </p:nvGrpSpPr>
        <p:grpSpPr>
          <a:xfrm>
            <a:off x="14005886" y="19004156"/>
            <a:ext cx="15456136" cy="1860448"/>
            <a:chOff x="12526652" y="19101481"/>
            <a:chExt cx="16942927" cy="2310486"/>
          </a:xfrm>
        </p:grpSpPr>
        <p:pic>
          <p:nvPicPr>
            <p:cNvPr id="15" name="Picture 14">
              <a:extLst>
                <a:ext uri="{FF2B5EF4-FFF2-40B4-BE49-F238E27FC236}">
                  <a16:creationId xmlns:a16="http://schemas.microsoft.com/office/drawing/2014/main" id="{FDE6123C-108D-D1D1-D02D-D86DD7A88C4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6531" t="12171" r="23068"/>
            <a:stretch/>
          </p:blipFill>
          <p:spPr>
            <a:xfrm>
              <a:off x="21848963" y="19101481"/>
              <a:ext cx="4097648" cy="2300400"/>
            </a:xfrm>
            <a:prstGeom prst="rect">
              <a:avLst/>
            </a:prstGeom>
          </p:spPr>
        </p:pic>
        <p:pic>
          <p:nvPicPr>
            <p:cNvPr id="17" name="Picture 16">
              <a:extLst>
                <a:ext uri="{FF2B5EF4-FFF2-40B4-BE49-F238E27FC236}">
                  <a16:creationId xmlns:a16="http://schemas.microsoft.com/office/drawing/2014/main" id="{4D5E40CA-C1D7-65D6-3DFF-33D22FAA6F9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0233" t="6023" r="23068" b="3690"/>
            <a:stretch/>
          </p:blipFill>
          <p:spPr>
            <a:xfrm>
              <a:off x="26259300" y="19101481"/>
              <a:ext cx="3210279" cy="2300400"/>
            </a:xfrm>
            <a:prstGeom prst="rect">
              <a:avLst/>
            </a:prstGeom>
          </p:spPr>
        </p:pic>
        <p:pic>
          <p:nvPicPr>
            <p:cNvPr id="1026" name="Picture 2" descr="Sfecla alba Albino">
              <a:extLst>
                <a:ext uri="{FF2B5EF4-FFF2-40B4-BE49-F238E27FC236}">
                  <a16:creationId xmlns:a16="http://schemas.microsoft.com/office/drawing/2014/main" id="{3C4A4420-603C-1668-6163-43BD8CCDAC0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85876" y="19111567"/>
              <a:ext cx="3067200" cy="2300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fecla CHIOGGIA - 3 gr - Seminte de Sfecla de Salata provenienta Olanda">
              <a:extLst>
                <a:ext uri="{FF2B5EF4-FFF2-40B4-BE49-F238E27FC236}">
                  <a16:creationId xmlns:a16="http://schemas.microsoft.com/office/drawing/2014/main" id="{3ACB971D-1820-247E-000A-60F38AE39C5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249321" y="19111567"/>
              <a:ext cx="2300400" cy="2300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minte sfecla rosie Detroit 5g">
              <a:extLst>
                <a:ext uri="{FF2B5EF4-FFF2-40B4-BE49-F238E27FC236}">
                  <a16:creationId xmlns:a16="http://schemas.microsoft.com/office/drawing/2014/main" id="{88CB6688-E683-94CF-9DE4-E29735B8557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526652" y="19113296"/>
              <a:ext cx="3062979" cy="22986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Group 42">
            <a:extLst>
              <a:ext uri="{FF2B5EF4-FFF2-40B4-BE49-F238E27FC236}">
                <a16:creationId xmlns:a16="http://schemas.microsoft.com/office/drawing/2014/main" id="{FE30F28D-A13C-6A3E-0415-3CE5806453CE}"/>
              </a:ext>
            </a:extLst>
          </p:cNvPr>
          <p:cNvGrpSpPr/>
          <p:nvPr/>
        </p:nvGrpSpPr>
        <p:grpSpPr>
          <a:xfrm>
            <a:off x="1605133" y="18704662"/>
            <a:ext cx="10639552" cy="2099576"/>
            <a:chOff x="1116058" y="18821641"/>
            <a:chExt cx="10639552" cy="2099576"/>
          </a:xfrm>
        </p:grpSpPr>
        <p:pic>
          <p:nvPicPr>
            <p:cNvPr id="21" name="Picture 20">
              <a:extLst>
                <a:ext uri="{FF2B5EF4-FFF2-40B4-BE49-F238E27FC236}">
                  <a16:creationId xmlns:a16="http://schemas.microsoft.com/office/drawing/2014/main" id="{026EB44A-1A4A-4BEF-7122-1A962CA3F79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5400000">
              <a:off x="8380787" y="17541536"/>
              <a:ext cx="2094718" cy="4654929"/>
            </a:xfrm>
            <a:prstGeom prst="rect">
              <a:avLst/>
            </a:prstGeom>
          </p:spPr>
        </p:pic>
        <p:pic>
          <p:nvPicPr>
            <p:cNvPr id="23" name="Picture 22">
              <a:extLst>
                <a:ext uri="{FF2B5EF4-FFF2-40B4-BE49-F238E27FC236}">
                  <a16:creationId xmlns:a16="http://schemas.microsoft.com/office/drawing/2014/main" id="{CD740860-331F-40C4-93AD-28992F49858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16058" y="18821641"/>
              <a:ext cx="4665725" cy="2099576"/>
            </a:xfrm>
            <a:prstGeom prst="rect">
              <a:avLst/>
            </a:prstGeom>
          </p:spPr>
        </p:pic>
        <p:sp>
          <p:nvSpPr>
            <p:cNvPr id="24" name="Arrow: Right 23">
              <a:extLst>
                <a:ext uri="{FF2B5EF4-FFF2-40B4-BE49-F238E27FC236}">
                  <a16:creationId xmlns:a16="http://schemas.microsoft.com/office/drawing/2014/main" id="{487BF04E-88C3-608E-3A0D-9CFEA1FEB0A2}"/>
                </a:ext>
              </a:extLst>
            </p:cNvPr>
            <p:cNvSpPr/>
            <p:nvPr/>
          </p:nvSpPr>
          <p:spPr>
            <a:xfrm>
              <a:off x="6067033" y="19472926"/>
              <a:ext cx="726938" cy="792147"/>
            </a:xfrm>
            <a:prstGeom prst="rightArrow">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grpSp>
      <p:sp>
        <p:nvSpPr>
          <p:cNvPr id="52" name="Arrow: Right 51">
            <a:extLst>
              <a:ext uri="{FF2B5EF4-FFF2-40B4-BE49-F238E27FC236}">
                <a16:creationId xmlns:a16="http://schemas.microsoft.com/office/drawing/2014/main" id="{9B235700-B213-0666-67E2-DC8B7C9F00AD}"/>
              </a:ext>
            </a:extLst>
          </p:cNvPr>
          <p:cNvSpPr/>
          <p:nvPr/>
        </p:nvSpPr>
        <p:spPr>
          <a:xfrm rot="8451987">
            <a:off x="10482869" y="23292268"/>
            <a:ext cx="726938" cy="792147"/>
          </a:xfrm>
          <a:prstGeom prst="rightArrow">
            <a:avLst/>
          </a:prstGeom>
          <a:gradFill flip="none" rotWithShape="1">
            <a:gsLst>
              <a:gs pos="0">
                <a:srgbClr val="FF3300">
                  <a:tint val="66000"/>
                  <a:satMod val="160000"/>
                </a:srgbClr>
              </a:gs>
              <a:gs pos="50000">
                <a:srgbClr val="FF3300">
                  <a:tint val="44500"/>
                  <a:satMod val="160000"/>
                </a:srgbClr>
              </a:gs>
              <a:gs pos="100000">
                <a:srgbClr val="FF3300">
                  <a:tint val="23500"/>
                  <a:satMod val="160000"/>
                </a:srgbClr>
              </a:gs>
            </a:gsLst>
            <a:lin ang="18900000" scaled="1"/>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53" name="Arrow: Right 52">
            <a:extLst>
              <a:ext uri="{FF2B5EF4-FFF2-40B4-BE49-F238E27FC236}">
                <a16:creationId xmlns:a16="http://schemas.microsoft.com/office/drawing/2014/main" id="{62758CC3-156E-8D87-2D82-B32FC6AAE08E}"/>
              </a:ext>
            </a:extLst>
          </p:cNvPr>
          <p:cNvSpPr/>
          <p:nvPr/>
        </p:nvSpPr>
        <p:spPr>
          <a:xfrm rot="2686456">
            <a:off x="18970541" y="23351903"/>
            <a:ext cx="726938" cy="792147"/>
          </a:xfrm>
          <a:prstGeom prst="rightArrow">
            <a:avLst/>
          </a:prstGeom>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lin ang="10800000" scaled="1"/>
            <a:tileRect/>
          </a:gra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54" name="Arrow: Right 53">
            <a:extLst>
              <a:ext uri="{FF2B5EF4-FFF2-40B4-BE49-F238E27FC236}">
                <a16:creationId xmlns:a16="http://schemas.microsoft.com/office/drawing/2014/main" id="{289204EE-EA91-F9AC-69A6-75E4F040E444}"/>
              </a:ext>
            </a:extLst>
          </p:cNvPr>
          <p:cNvSpPr/>
          <p:nvPr/>
        </p:nvSpPr>
        <p:spPr>
          <a:xfrm rot="7267154">
            <a:off x="12789099" y="25876159"/>
            <a:ext cx="726938" cy="792147"/>
          </a:xfrm>
          <a:prstGeom prst="rightArrow">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55" name="Arrow: Right 54">
            <a:extLst>
              <a:ext uri="{FF2B5EF4-FFF2-40B4-BE49-F238E27FC236}">
                <a16:creationId xmlns:a16="http://schemas.microsoft.com/office/drawing/2014/main" id="{8F7262EB-38DB-24FE-E616-F691630704F3}"/>
              </a:ext>
            </a:extLst>
          </p:cNvPr>
          <p:cNvSpPr/>
          <p:nvPr/>
        </p:nvSpPr>
        <p:spPr>
          <a:xfrm rot="3812085">
            <a:off x="16774313" y="25864808"/>
            <a:ext cx="726938" cy="792147"/>
          </a:xfrm>
          <a:prstGeom prst="rightArrow">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0800000" scaled="1"/>
            <a:tileRect/>
          </a:gradFill>
          <a:ln>
            <a:solidFill>
              <a:srgbClr val="9436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9" name="Picture 8">
            <a:extLst>
              <a:ext uri="{FF2B5EF4-FFF2-40B4-BE49-F238E27FC236}">
                <a16:creationId xmlns:a16="http://schemas.microsoft.com/office/drawing/2014/main" id="{D7885213-798F-6222-F5F9-7730AB3F3799}"/>
              </a:ext>
            </a:extLst>
          </p:cNvPr>
          <p:cNvPicPr>
            <a:picLocks/>
          </p:cNvPicPr>
          <p:nvPr/>
        </p:nvPicPr>
        <p:blipFill>
          <a:blip r:embed="rId16"/>
          <a:stretch>
            <a:fillRect/>
          </a:stretch>
        </p:blipFill>
        <p:spPr>
          <a:xfrm>
            <a:off x="594371" y="23778145"/>
            <a:ext cx="9180000" cy="3106800"/>
          </a:xfrm>
          <a:prstGeom prst="rect">
            <a:avLst/>
          </a:prstGeom>
        </p:spPr>
      </p:pic>
      <p:pic>
        <p:nvPicPr>
          <p:cNvPr id="130" name="Picture 129">
            <a:extLst>
              <a:ext uri="{FF2B5EF4-FFF2-40B4-BE49-F238E27FC236}">
                <a16:creationId xmlns:a16="http://schemas.microsoft.com/office/drawing/2014/main" id="{CADAF431-103A-2670-7ACF-7775C290B553}"/>
              </a:ext>
            </a:extLst>
          </p:cNvPr>
          <p:cNvPicPr>
            <a:picLocks noChangeAspect="1"/>
          </p:cNvPicPr>
          <p:nvPr/>
        </p:nvPicPr>
        <p:blipFill>
          <a:blip r:embed="rId17"/>
          <a:stretch>
            <a:fillRect/>
          </a:stretch>
        </p:blipFill>
        <p:spPr>
          <a:xfrm rot="5400000">
            <a:off x="14444419" y="20915863"/>
            <a:ext cx="1481999" cy="6743463"/>
          </a:xfrm>
          <a:prstGeom prst="rect">
            <a:avLst/>
          </a:prstGeom>
        </p:spPr>
      </p:pic>
      <p:grpSp>
        <p:nvGrpSpPr>
          <p:cNvPr id="7" name="Group 6">
            <a:extLst>
              <a:ext uri="{FF2B5EF4-FFF2-40B4-BE49-F238E27FC236}">
                <a16:creationId xmlns:a16="http://schemas.microsoft.com/office/drawing/2014/main" id="{56A16616-D035-8C03-6E8A-30D1062F8C29}"/>
              </a:ext>
            </a:extLst>
          </p:cNvPr>
          <p:cNvGrpSpPr/>
          <p:nvPr/>
        </p:nvGrpSpPr>
        <p:grpSpPr>
          <a:xfrm rot="10800000">
            <a:off x="594372" y="28254392"/>
            <a:ext cx="2758992" cy="5237477"/>
            <a:chOff x="-47079" y="27439415"/>
            <a:chExt cx="2758992" cy="5237477"/>
          </a:xfrm>
        </p:grpSpPr>
        <p:pic>
          <p:nvPicPr>
            <p:cNvPr id="66" name="Picture 14" descr="South Africa Beetroots Exporters &amp; Suppliers - Good Market Prices">
              <a:extLst>
                <a:ext uri="{FF2B5EF4-FFF2-40B4-BE49-F238E27FC236}">
                  <a16:creationId xmlns:a16="http://schemas.microsoft.com/office/drawing/2014/main" id="{9337A52C-D1AF-0B52-E555-1D04CCA5EEB0}"/>
                </a:ext>
              </a:extLst>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52880" t="4389" r="2926" b="30152"/>
            <a:stretch/>
          </p:blipFill>
          <p:spPr bwMode="auto">
            <a:xfrm>
              <a:off x="92075" y="31445066"/>
              <a:ext cx="1260000" cy="1231826"/>
            </a:xfrm>
            <a:prstGeom prst="ellipse">
              <a:avLst/>
            </a:prstGeom>
            <a:noFill/>
            <a:extLst>
              <a:ext uri="{909E8E84-426E-40DD-AFC4-6F175D3DCCD1}">
                <a14:hiddenFill xmlns:a14="http://schemas.microsoft.com/office/drawing/2010/main">
                  <a:solidFill>
                    <a:srgbClr val="FFFFFF"/>
                  </a:solidFill>
                </a14:hiddenFill>
              </a:ext>
            </a:extLst>
          </p:spPr>
        </p:pic>
        <p:pic>
          <p:nvPicPr>
            <p:cNvPr id="67" name="Picture 20" descr="Simply Gourmet: Purple Potato Chips">
              <a:extLst>
                <a:ext uri="{FF2B5EF4-FFF2-40B4-BE49-F238E27FC236}">
                  <a16:creationId xmlns:a16="http://schemas.microsoft.com/office/drawing/2014/main" id="{7EE58C76-6EEB-4E17-861C-256746E8DACC}"/>
                </a:ext>
              </a:extLst>
            </p:cNvPr>
            <p:cNvPicPr>
              <a:picLocks noChangeArrowheads="1"/>
            </p:cNvPicPr>
            <p:nvPr/>
          </p:nvPicPr>
          <p:blipFill rotWithShape="1">
            <a:blip r:embed="rId19" cstate="print">
              <a:extLst>
                <a:ext uri="{28A0092B-C50C-407E-A947-70E740481C1C}">
                  <a14:useLocalDpi xmlns:a14="http://schemas.microsoft.com/office/drawing/2010/main" val="0"/>
                </a:ext>
              </a:extLst>
            </a:blip>
            <a:srcRect l="62117" t="48766" r="7203" b="10088"/>
            <a:stretch/>
          </p:blipFill>
          <p:spPr bwMode="auto">
            <a:xfrm>
              <a:off x="1451913" y="30334941"/>
              <a:ext cx="1260000" cy="1260000"/>
            </a:xfrm>
            <a:prstGeom prst="ellipse">
              <a:avLst/>
            </a:prstGeom>
            <a:noFill/>
            <a:extLst>
              <a:ext uri="{909E8E84-426E-40DD-AFC4-6F175D3DCCD1}">
                <a14:hiddenFill xmlns:a14="http://schemas.microsoft.com/office/drawing/2010/main">
                  <a:solidFill>
                    <a:srgbClr val="FFFFFF"/>
                  </a:solidFill>
                </a14:hiddenFill>
              </a:ext>
            </a:extLst>
          </p:spPr>
        </p:pic>
        <p:pic>
          <p:nvPicPr>
            <p:cNvPr id="68" name="Picture 16" descr="5 Techniques to Learn How to Cook Beets Like a Boss - Organic Authority">
              <a:extLst>
                <a:ext uri="{FF2B5EF4-FFF2-40B4-BE49-F238E27FC236}">
                  <a16:creationId xmlns:a16="http://schemas.microsoft.com/office/drawing/2014/main" id="{3F96334E-A258-AB5C-8B76-328F39C2352A}"/>
                </a:ext>
              </a:extLst>
            </p:cNvPr>
            <p:cNvPicPr>
              <a:picLocks noChangeArrowheads="1"/>
            </p:cNvPicPr>
            <p:nvPr/>
          </p:nvPicPr>
          <p:blipFill rotWithShape="1">
            <a:blip r:embed="rId20" cstate="print">
              <a:extLst>
                <a:ext uri="{28A0092B-C50C-407E-A947-70E740481C1C}">
                  <a14:useLocalDpi xmlns:a14="http://schemas.microsoft.com/office/drawing/2010/main" val="0"/>
                </a:ext>
              </a:extLst>
            </a:blip>
            <a:srcRect l="17530" t="38096" r="52504" b="23182"/>
            <a:stretch/>
          </p:blipFill>
          <p:spPr bwMode="auto">
            <a:xfrm>
              <a:off x="136838" y="29350735"/>
              <a:ext cx="1260000" cy="1260000"/>
            </a:xfrm>
            <a:prstGeom prst="ellipse">
              <a:avLst/>
            </a:prstGeom>
            <a:noFill/>
            <a:extLst>
              <a:ext uri="{909E8E84-426E-40DD-AFC4-6F175D3DCCD1}">
                <a14:hiddenFill xmlns:a14="http://schemas.microsoft.com/office/drawing/2010/main">
                  <a:solidFill>
                    <a:srgbClr val="FFFFFF"/>
                  </a:solidFill>
                </a14:hiddenFill>
              </a:ext>
            </a:extLst>
          </p:spPr>
        </p:pic>
        <p:pic>
          <p:nvPicPr>
            <p:cNvPr id="69" name="Picture 10" descr="80 Chioggia Beet Stock Photos, Pictures &amp; Royalty-Free Images - iStock">
              <a:extLst>
                <a:ext uri="{FF2B5EF4-FFF2-40B4-BE49-F238E27FC236}">
                  <a16:creationId xmlns:a16="http://schemas.microsoft.com/office/drawing/2014/main" id="{B2FF1126-83CD-C7D8-66D3-086D540A18E2}"/>
                </a:ext>
              </a:extLst>
            </p:cNvPr>
            <p:cNvPicPr>
              <a:picLocks noChangeArrowheads="1"/>
            </p:cNvPicPr>
            <p:nvPr/>
          </p:nvPicPr>
          <p:blipFill rotWithShape="1">
            <a:blip r:embed="rId21" cstate="print">
              <a:extLst>
                <a:ext uri="{28A0092B-C50C-407E-A947-70E740481C1C}">
                  <a14:useLocalDpi xmlns:a14="http://schemas.microsoft.com/office/drawing/2010/main" val="0"/>
                </a:ext>
              </a:extLst>
            </a:blip>
            <a:srcRect l="23114" t="3615" r="14584" b="11050"/>
            <a:stretch/>
          </p:blipFill>
          <p:spPr bwMode="auto">
            <a:xfrm>
              <a:off x="1328147" y="28239029"/>
              <a:ext cx="1260000" cy="1260000"/>
            </a:xfrm>
            <a:prstGeom prst="ellipse">
              <a:avLst/>
            </a:prstGeom>
            <a:noFill/>
            <a:extLst>
              <a:ext uri="{909E8E84-426E-40DD-AFC4-6F175D3DCCD1}">
                <a14:hiddenFill xmlns:a14="http://schemas.microsoft.com/office/drawing/2010/main">
                  <a:solidFill>
                    <a:srgbClr val="FFFFFF"/>
                  </a:solidFill>
                </a14:hiddenFill>
              </a:ext>
            </a:extLst>
          </p:spPr>
        </p:pic>
        <p:pic>
          <p:nvPicPr>
            <p:cNvPr id="70" name="Picture 18" descr="Carrots Png Sliced Clip Download - Fruits That Look Like Eyes PNG Image |  Transparent PNG Free Download on SeekPNG">
              <a:extLst>
                <a:ext uri="{FF2B5EF4-FFF2-40B4-BE49-F238E27FC236}">
                  <a16:creationId xmlns:a16="http://schemas.microsoft.com/office/drawing/2014/main" id="{B2B4AFCB-5BC5-D55F-CACC-ADC8A41DB402}"/>
                </a:ext>
              </a:extLst>
            </p:cNvPr>
            <p:cNvPicPr>
              <a:picLocks noChangeArrowheads="1"/>
            </p:cNvPicPr>
            <p:nvPr/>
          </p:nvPicPr>
          <p:blipFill rotWithShape="1">
            <a:blip r:embed="rId22" cstate="print">
              <a:extLst>
                <a:ext uri="{28A0092B-C50C-407E-A947-70E740481C1C}">
                  <a14:useLocalDpi xmlns:a14="http://schemas.microsoft.com/office/drawing/2010/main" val="0"/>
                </a:ext>
              </a:extLst>
            </a:blip>
            <a:srcRect l="26944" t="12912" r="26642" b="11237"/>
            <a:stretch/>
          </p:blipFill>
          <p:spPr bwMode="auto">
            <a:xfrm>
              <a:off x="-47079" y="27439415"/>
              <a:ext cx="1260000" cy="1260000"/>
            </a:xfrm>
            <a:prstGeom prst="ellipse">
              <a:avLst/>
            </a:prstGeom>
            <a:noFill/>
            <a:extLst>
              <a:ext uri="{909E8E84-426E-40DD-AFC4-6F175D3DCCD1}">
                <a14:hiddenFill xmlns:a14="http://schemas.microsoft.com/office/drawing/2010/main">
                  <a:solidFill>
                    <a:srgbClr val="FFFFFF"/>
                  </a:solidFill>
                </a14:hiddenFill>
              </a:ext>
            </a:extLst>
          </p:spPr>
        </p:pic>
      </p:grpSp>
      <p:grpSp>
        <p:nvGrpSpPr>
          <p:cNvPr id="72" name="Group 71">
            <a:extLst>
              <a:ext uri="{FF2B5EF4-FFF2-40B4-BE49-F238E27FC236}">
                <a16:creationId xmlns:a16="http://schemas.microsoft.com/office/drawing/2014/main" id="{24BA4C7A-1A62-EF45-3432-923463F4CB1F}"/>
              </a:ext>
            </a:extLst>
          </p:cNvPr>
          <p:cNvGrpSpPr/>
          <p:nvPr/>
        </p:nvGrpSpPr>
        <p:grpSpPr>
          <a:xfrm>
            <a:off x="26909705" y="27731499"/>
            <a:ext cx="2758992" cy="5237477"/>
            <a:chOff x="-47079" y="27439415"/>
            <a:chExt cx="2758992" cy="5237477"/>
          </a:xfrm>
        </p:grpSpPr>
        <p:pic>
          <p:nvPicPr>
            <p:cNvPr id="73" name="Picture 14" descr="South Africa Beetroots Exporters &amp; Suppliers - Good Market Prices">
              <a:extLst>
                <a:ext uri="{FF2B5EF4-FFF2-40B4-BE49-F238E27FC236}">
                  <a16:creationId xmlns:a16="http://schemas.microsoft.com/office/drawing/2014/main" id="{8BBFF6AB-F6F3-6162-97F3-B40A285A4024}"/>
                </a:ext>
              </a:extLst>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52880" t="4389" r="2926" b="30152"/>
            <a:stretch/>
          </p:blipFill>
          <p:spPr bwMode="auto">
            <a:xfrm>
              <a:off x="92075" y="31445066"/>
              <a:ext cx="1260000" cy="1231826"/>
            </a:xfrm>
            <a:prstGeom prst="ellipse">
              <a:avLst/>
            </a:prstGeom>
            <a:noFill/>
            <a:extLst>
              <a:ext uri="{909E8E84-426E-40DD-AFC4-6F175D3DCCD1}">
                <a14:hiddenFill xmlns:a14="http://schemas.microsoft.com/office/drawing/2010/main">
                  <a:solidFill>
                    <a:srgbClr val="FFFFFF"/>
                  </a:solidFill>
                </a14:hiddenFill>
              </a:ext>
            </a:extLst>
          </p:spPr>
        </p:pic>
        <p:pic>
          <p:nvPicPr>
            <p:cNvPr id="74" name="Picture 20" descr="Simply Gourmet: Purple Potato Chips">
              <a:extLst>
                <a:ext uri="{FF2B5EF4-FFF2-40B4-BE49-F238E27FC236}">
                  <a16:creationId xmlns:a16="http://schemas.microsoft.com/office/drawing/2014/main" id="{144C2444-6F26-FE73-CA26-99891545E935}"/>
                </a:ext>
              </a:extLst>
            </p:cNvPr>
            <p:cNvPicPr>
              <a:picLocks noChangeArrowheads="1"/>
            </p:cNvPicPr>
            <p:nvPr/>
          </p:nvPicPr>
          <p:blipFill rotWithShape="1">
            <a:blip r:embed="rId19" cstate="print">
              <a:extLst>
                <a:ext uri="{28A0092B-C50C-407E-A947-70E740481C1C}">
                  <a14:useLocalDpi xmlns:a14="http://schemas.microsoft.com/office/drawing/2010/main" val="0"/>
                </a:ext>
              </a:extLst>
            </a:blip>
            <a:srcRect l="62117" t="48766" r="7203" b="10088"/>
            <a:stretch/>
          </p:blipFill>
          <p:spPr bwMode="auto">
            <a:xfrm>
              <a:off x="1451913" y="30334941"/>
              <a:ext cx="1260000" cy="1260000"/>
            </a:xfrm>
            <a:prstGeom prst="ellipse">
              <a:avLst/>
            </a:prstGeom>
            <a:noFill/>
            <a:extLst>
              <a:ext uri="{909E8E84-426E-40DD-AFC4-6F175D3DCCD1}">
                <a14:hiddenFill xmlns:a14="http://schemas.microsoft.com/office/drawing/2010/main">
                  <a:solidFill>
                    <a:srgbClr val="FFFFFF"/>
                  </a:solidFill>
                </a14:hiddenFill>
              </a:ext>
            </a:extLst>
          </p:spPr>
        </p:pic>
        <p:pic>
          <p:nvPicPr>
            <p:cNvPr id="75" name="Picture 16" descr="5 Techniques to Learn How to Cook Beets Like a Boss - Organic Authority">
              <a:extLst>
                <a:ext uri="{FF2B5EF4-FFF2-40B4-BE49-F238E27FC236}">
                  <a16:creationId xmlns:a16="http://schemas.microsoft.com/office/drawing/2014/main" id="{7DBEF7E8-1104-B502-F885-49DC0C70602A}"/>
                </a:ext>
              </a:extLst>
            </p:cNvPr>
            <p:cNvPicPr>
              <a:picLocks noChangeArrowheads="1"/>
            </p:cNvPicPr>
            <p:nvPr/>
          </p:nvPicPr>
          <p:blipFill rotWithShape="1">
            <a:blip r:embed="rId20" cstate="print">
              <a:extLst>
                <a:ext uri="{28A0092B-C50C-407E-A947-70E740481C1C}">
                  <a14:useLocalDpi xmlns:a14="http://schemas.microsoft.com/office/drawing/2010/main" val="0"/>
                </a:ext>
              </a:extLst>
            </a:blip>
            <a:srcRect l="17530" t="38096" r="52504" b="23182"/>
            <a:stretch/>
          </p:blipFill>
          <p:spPr bwMode="auto">
            <a:xfrm>
              <a:off x="136838" y="29350735"/>
              <a:ext cx="1260000" cy="1260000"/>
            </a:xfrm>
            <a:prstGeom prst="ellipse">
              <a:avLst/>
            </a:prstGeom>
            <a:noFill/>
            <a:extLst>
              <a:ext uri="{909E8E84-426E-40DD-AFC4-6F175D3DCCD1}">
                <a14:hiddenFill xmlns:a14="http://schemas.microsoft.com/office/drawing/2010/main">
                  <a:solidFill>
                    <a:srgbClr val="FFFFFF"/>
                  </a:solidFill>
                </a14:hiddenFill>
              </a:ext>
            </a:extLst>
          </p:spPr>
        </p:pic>
        <p:pic>
          <p:nvPicPr>
            <p:cNvPr id="76" name="Picture 10" descr="80 Chioggia Beet Stock Photos, Pictures &amp; Royalty-Free Images - iStock">
              <a:extLst>
                <a:ext uri="{FF2B5EF4-FFF2-40B4-BE49-F238E27FC236}">
                  <a16:creationId xmlns:a16="http://schemas.microsoft.com/office/drawing/2014/main" id="{BF429E1C-2E60-3657-4C95-A606D4DF67D5}"/>
                </a:ext>
              </a:extLst>
            </p:cNvPr>
            <p:cNvPicPr>
              <a:picLocks noChangeArrowheads="1"/>
            </p:cNvPicPr>
            <p:nvPr/>
          </p:nvPicPr>
          <p:blipFill rotWithShape="1">
            <a:blip r:embed="rId21" cstate="print">
              <a:extLst>
                <a:ext uri="{28A0092B-C50C-407E-A947-70E740481C1C}">
                  <a14:useLocalDpi xmlns:a14="http://schemas.microsoft.com/office/drawing/2010/main" val="0"/>
                </a:ext>
              </a:extLst>
            </a:blip>
            <a:srcRect l="23114" t="3615" r="14584" b="11050"/>
            <a:stretch/>
          </p:blipFill>
          <p:spPr bwMode="auto">
            <a:xfrm>
              <a:off x="1328147" y="28239029"/>
              <a:ext cx="1260000" cy="1260000"/>
            </a:xfrm>
            <a:prstGeom prst="ellipse">
              <a:avLst/>
            </a:prstGeom>
            <a:noFill/>
            <a:extLst>
              <a:ext uri="{909E8E84-426E-40DD-AFC4-6F175D3DCCD1}">
                <a14:hiddenFill xmlns:a14="http://schemas.microsoft.com/office/drawing/2010/main">
                  <a:solidFill>
                    <a:srgbClr val="FFFFFF"/>
                  </a:solidFill>
                </a14:hiddenFill>
              </a:ext>
            </a:extLst>
          </p:spPr>
        </p:pic>
        <p:pic>
          <p:nvPicPr>
            <p:cNvPr id="77" name="Picture 18" descr="Carrots Png Sliced Clip Download - Fruits That Look Like Eyes PNG Image |  Transparent PNG Free Download on SeekPNG">
              <a:extLst>
                <a:ext uri="{FF2B5EF4-FFF2-40B4-BE49-F238E27FC236}">
                  <a16:creationId xmlns:a16="http://schemas.microsoft.com/office/drawing/2014/main" id="{875CD83B-BF92-2E30-100C-34F3705542A2}"/>
                </a:ext>
              </a:extLst>
            </p:cNvPr>
            <p:cNvPicPr>
              <a:picLocks noChangeArrowheads="1"/>
            </p:cNvPicPr>
            <p:nvPr/>
          </p:nvPicPr>
          <p:blipFill rotWithShape="1">
            <a:blip r:embed="rId22" cstate="print">
              <a:extLst>
                <a:ext uri="{28A0092B-C50C-407E-A947-70E740481C1C}">
                  <a14:useLocalDpi xmlns:a14="http://schemas.microsoft.com/office/drawing/2010/main" val="0"/>
                </a:ext>
              </a:extLst>
            </a:blip>
            <a:srcRect l="26944" t="12912" r="26642" b="11237"/>
            <a:stretch/>
          </p:blipFill>
          <p:spPr bwMode="auto">
            <a:xfrm>
              <a:off x="-47079" y="27439415"/>
              <a:ext cx="1260000" cy="1260000"/>
            </a:xfrm>
            <a:prstGeom prst="ellipse">
              <a:avLst/>
            </a:prstGeom>
            <a:noFill/>
            <a:extLst>
              <a:ext uri="{909E8E84-426E-40DD-AFC4-6F175D3DCCD1}">
                <a14:hiddenFill xmlns:a14="http://schemas.microsoft.com/office/drawing/2010/main">
                  <a:solidFill>
                    <a:srgbClr val="FFFFFF"/>
                  </a:solidFill>
                </a14:hiddenFill>
              </a:ext>
            </a:extLst>
          </p:spPr>
        </p:pic>
      </p:grpSp>
      <p:sp>
        <p:nvSpPr>
          <p:cNvPr id="78" name="Rectangle 77">
            <a:extLst>
              <a:ext uri="{FF2B5EF4-FFF2-40B4-BE49-F238E27FC236}">
                <a16:creationId xmlns:a16="http://schemas.microsoft.com/office/drawing/2014/main" id="{4422A5D3-8D86-F654-3ED5-6F1FCEA789C1}"/>
              </a:ext>
            </a:extLst>
          </p:cNvPr>
          <p:cNvSpPr/>
          <p:nvPr/>
        </p:nvSpPr>
        <p:spPr>
          <a:xfrm>
            <a:off x="594373" y="21761920"/>
            <a:ext cx="9089530" cy="1815882"/>
          </a:xfrm>
          <a:prstGeom prst="rect">
            <a:avLst/>
          </a:prstGeom>
          <a:ln w="57150">
            <a:solidFill>
              <a:srgbClr val="FF3300"/>
            </a:solidFill>
          </a:ln>
        </p:spPr>
        <p:txBody>
          <a:bodyPr wrap="square">
            <a:spAutoFit/>
          </a:bodyPr>
          <a:lstStyle/>
          <a:p>
            <a:pPr algn="just"/>
            <a:r>
              <a:rPr lang="en-US" sz="2800" dirty="0">
                <a:latin typeface="+mj-lt"/>
              </a:rPr>
              <a:t>The lowest dry matter content was registered by turnip variety ‘Purple top white globe’ with 11.73±0.24% and highest was observed for sweet potato variety ‘ROK1’ with 26.70 ±0.4%. </a:t>
            </a:r>
          </a:p>
        </p:txBody>
      </p:sp>
      <p:pic>
        <p:nvPicPr>
          <p:cNvPr id="79" name="Picture 78">
            <a:extLst>
              <a:ext uri="{FF2B5EF4-FFF2-40B4-BE49-F238E27FC236}">
                <a16:creationId xmlns:a16="http://schemas.microsoft.com/office/drawing/2014/main" id="{90A0945E-2C35-D941-6E84-5A46F55E3953}"/>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32589" y="38615824"/>
            <a:ext cx="6009608" cy="3980392"/>
          </a:xfrm>
          <a:prstGeom prst="rect">
            <a:avLst/>
          </a:prstGeom>
          <a:ln>
            <a:noFill/>
          </a:ln>
          <a:effectLst>
            <a:softEdge rad="112500"/>
          </a:effectLst>
        </p:spPr>
      </p:pic>
      <p:sp>
        <p:nvSpPr>
          <p:cNvPr id="80" name="Subtitle 2">
            <a:extLst>
              <a:ext uri="{FF2B5EF4-FFF2-40B4-BE49-F238E27FC236}">
                <a16:creationId xmlns:a16="http://schemas.microsoft.com/office/drawing/2014/main" id="{C927FACA-AEDD-765F-52F8-1741433E48AE}"/>
              </a:ext>
            </a:extLst>
          </p:cNvPr>
          <p:cNvSpPr txBox="1">
            <a:spLocks/>
          </p:cNvSpPr>
          <p:nvPr/>
        </p:nvSpPr>
        <p:spPr bwMode="auto">
          <a:xfrm>
            <a:off x="7113487" y="38671628"/>
            <a:ext cx="22348534" cy="3829073"/>
          </a:xfrm>
          <a:prstGeom prst="rect">
            <a:avLst/>
          </a:prstGeom>
          <a:noFill/>
          <a:ln w="57150">
            <a:solidFill>
              <a:srgbClr val="FF3300"/>
            </a:solidFill>
            <a:miter lim="800000"/>
            <a:headEnd/>
            <a:tailEnd/>
          </a:ln>
        </p:spPr>
        <p:txBody>
          <a:bodyPr vert="horz" wrap="square" lIns="417623" tIns="208812" rIns="417623" bIns="208812" numCol="1" anchor="t" anchorCtr="0" compatLnSpc="1">
            <a:prstTxWarp prst="textNoShape">
              <a:avLst/>
            </a:prstTxWarp>
            <a:normAutofit/>
          </a:bodyPr>
          <a:lstStyle>
            <a:lvl1pPr marL="0" indent="0" algn="ctr" defTabSz="4175125" rtl="0" fontAlgn="base">
              <a:spcBef>
                <a:spcPct val="20000"/>
              </a:spcBef>
              <a:spcAft>
                <a:spcPct val="0"/>
              </a:spcAft>
              <a:buFont typeface="Arial" charset="0"/>
              <a:buNone/>
              <a:defRPr sz="14700" kern="1200">
                <a:solidFill>
                  <a:schemeClr val="tx1">
                    <a:tint val="75000"/>
                  </a:schemeClr>
                </a:solidFill>
                <a:latin typeface="+mn-lt"/>
                <a:ea typeface="+mn-ea"/>
                <a:cs typeface="+mn-cs"/>
              </a:defRPr>
            </a:lvl1pPr>
            <a:lvl2pPr marL="2088117" indent="0" algn="ctr" defTabSz="4175125" rtl="0" fontAlgn="base">
              <a:spcBef>
                <a:spcPct val="20000"/>
              </a:spcBef>
              <a:spcAft>
                <a:spcPct val="0"/>
              </a:spcAft>
              <a:buFont typeface="Arial" charset="0"/>
              <a:buNone/>
              <a:defRPr sz="12700" kern="1200">
                <a:solidFill>
                  <a:schemeClr val="tx1">
                    <a:tint val="75000"/>
                  </a:schemeClr>
                </a:solidFill>
                <a:latin typeface="+mn-lt"/>
                <a:ea typeface="+mn-ea"/>
                <a:cs typeface="+mn-cs"/>
              </a:defRPr>
            </a:lvl2pPr>
            <a:lvl3pPr marL="4176234" indent="0" algn="ctr" defTabSz="4175125" rtl="0" fontAlgn="base">
              <a:spcBef>
                <a:spcPct val="20000"/>
              </a:spcBef>
              <a:spcAft>
                <a:spcPct val="0"/>
              </a:spcAft>
              <a:buFont typeface="Arial" charset="0"/>
              <a:buNone/>
              <a:defRPr sz="10900" kern="1200">
                <a:solidFill>
                  <a:schemeClr val="tx1">
                    <a:tint val="75000"/>
                  </a:schemeClr>
                </a:solidFill>
                <a:latin typeface="+mn-lt"/>
                <a:ea typeface="+mn-ea"/>
                <a:cs typeface="+mn-cs"/>
              </a:defRPr>
            </a:lvl3pPr>
            <a:lvl4pPr marL="6264351" indent="0" algn="ctr" defTabSz="4175125" rtl="0" fontAlgn="base">
              <a:spcBef>
                <a:spcPct val="20000"/>
              </a:spcBef>
              <a:spcAft>
                <a:spcPct val="0"/>
              </a:spcAft>
              <a:buFont typeface="Arial" charset="0"/>
              <a:buNone/>
              <a:defRPr sz="9100" kern="1200">
                <a:solidFill>
                  <a:schemeClr val="tx1">
                    <a:tint val="75000"/>
                  </a:schemeClr>
                </a:solidFill>
                <a:latin typeface="+mn-lt"/>
                <a:ea typeface="+mn-ea"/>
                <a:cs typeface="+mn-cs"/>
              </a:defRPr>
            </a:lvl4pPr>
            <a:lvl5pPr marL="8352468" indent="0" algn="ctr" defTabSz="4175125" rtl="0" fontAlgn="base">
              <a:spcBef>
                <a:spcPct val="20000"/>
              </a:spcBef>
              <a:spcAft>
                <a:spcPct val="0"/>
              </a:spcAft>
              <a:buFont typeface="Arial" charset="0"/>
              <a:buNone/>
              <a:defRPr sz="9100" kern="1200">
                <a:solidFill>
                  <a:schemeClr val="tx1">
                    <a:tint val="75000"/>
                  </a:schemeClr>
                </a:solidFill>
                <a:latin typeface="+mn-lt"/>
                <a:ea typeface="+mn-ea"/>
                <a:cs typeface="+mn-cs"/>
              </a:defRPr>
            </a:lvl5pPr>
            <a:lvl6pPr marL="10440585" indent="0" algn="ctr" defTabSz="4176234"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6pPr>
            <a:lvl7pPr marL="12528702" indent="0" algn="ctr" defTabSz="4176234"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7pPr>
            <a:lvl8pPr marL="14616819" indent="0" algn="ctr" defTabSz="4176234"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8pPr>
            <a:lvl9pPr marL="16704936" indent="0" algn="ctr" defTabSz="4176234" rtl="0" eaLnBrk="1" latinLnBrk="0" hangingPunct="1">
              <a:spcBef>
                <a:spcPct val="20000"/>
              </a:spcBef>
              <a:buFont typeface="Arial" pitchFamily="34" charset="0"/>
              <a:buNone/>
              <a:defRPr sz="9100" kern="1200">
                <a:solidFill>
                  <a:schemeClr val="tx1">
                    <a:tint val="75000"/>
                  </a:schemeClr>
                </a:solidFill>
                <a:latin typeface="+mn-lt"/>
                <a:ea typeface="+mn-ea"/>
                <a:cs typeface="+mn-cs"/>
              </a:defRPr>
            </a:lvl9pPr>
          </a:lstStyle>
          <a:p>
            <a:pPr algn="l"/>
            <a:r>
              <a:rPr lang="ro-RO" sz="3600" b="1" u="sng" dirty="0">
                <a:solidFill>
                  <a:schemeClr val="tx1"/>
                </a:solidFill>
                <a:latin typeface="+mj-lt"/>
                <a:cs typeface="Times New Roman" pitchFamily="18" charset="0"/>
              </a:rPr>
              <a:t>Contact</a:t>
            </a:r>
          </a:p>
          <a:p>
            <a:pPr algn="l">
              <a:spcBef>
                <a:spcPts val="300"/>
              </a:spcBef>
            </a:pPr>
            <a:r>
              <a:rPr lang="ro-RO" sz="2800" b="1" dirty="0">
                <a:solidFill>
                  <a:schemeClr val="bg2">
                    <a:lumMod val="10000"/>
                  </a:schemeClr>
                </a:solidFill>
              </a:rPr>
              <a:t>Project manager</a:t>
            </a:r>
            <a:r>
              <a:rPr lang="en-US" sz="2800" b="1" dirty="0">
                <a:solidFill>
                  <a:schemeClr val="bg2">
                    <a:lumMod val="10000"/>
                  </a:schemeClr>
                </a:solidFill>
              </a:rPr>
              <a:t>:</a:t>
            </a:r>
            <a:r>
              <a:rPr lang="ro-RO" sz="2800" dirty="0">
                <a:solidFill>
                  <a:schemeClr val="bg2">
                    <a:lumMod val="10000"/>
                  </a:schemeClr>
                </a:solidFill>
              </a:rPr>
              <a:t> </a:t>
            </a:r>
            <a:r>
              <a:rPr lang="en-US" sz="2800" dirty="0">
                <a:solidFill>
                  <a:schemeClr val="bg2">
                    <a:lumMod val="10000"/>
                  </a:schemeClr>
                </a:solidFill>
              </a:rPr>
              <a:t>CS III </a:t>
            </a:r>
            <a:r>
              <a:rPr lang="ro-RO" sz="2800" dirty="0">
                <a:solidFill>
                  <a:schemeClr val="bg2">
                    <a:lumMod val="10000"/>
                  </a:schemeClr>
                </a:solidFill>
              </a:rPr>
              <a:t>dr. </a:t>
            </a:r>
            <a:r>
              <a:rPr lang="en-US" sz="2800" dirty="0" err="1">
                <a:solidFill>
                  <a:schemeClr val="bg2">
                    <a:lumMod val="10000"/>
                  </a:schemeClr>
                </a:solidFill>
              </a:rPr>
              <a:t>ing</a:t>
            </a:r>
            <a:r>
              <a:rPr lang="en-US" sz="2800" dirty="0">
                <a:solidFill>
                  <a:schemeClr val="bg2">
                    <a:lumMod val="10000"/>
                  </a:schemeClr>
                </a:solidFill>
              </a:rPr>
              <a:t>. </a:t>
            </a:r>
            <a:r>
              <a:rPr lang="ro-RO" sz="2800" dirty="0">
                <a:solidFill>
                  <a:schemeClr val="bg2">
                    <a:lumMod val="10000"/>
                  </a:schemeClr>
                </a:solidFill>
              </a:rPr>
              <a:t>Andrea Barbu</a:t>
            </a:r>
            <a:endParaRPr lang="en-US" sz="2800" dirty="0">
              <a:solidFill>
                <a:schemeClr val="bg2">
                  <a:lumMod val="10000"/>
                </a:schemeClr>
              </a:solidFill>
            </a:endParaRPr>
          </a:p>
          <a:p>
            <a:pPr algn="l">
              <a:spcBef>
                <a:spcPts val="300"/>
              </a:spcBef>
            </a:pPr>
            <a:r>
              <a:rPr lang="ro-RO" sz="2800" b="1" dirty="0">
                <a:solidFill>
                  <a:schemeClr val="bg2">
                    <a:lumMod val="10000"/>
                  </a:schemeClr>
                </a:solidFill>
              </a:rPr>
              <a:t>Email</a:t>
            </a:r>
            <a:r>
              <a:rPr lang="ro-RO" sz="2800" dirty="0">
                <a:solidFill>
                  <a:schemeClr val="bg2">
                    <a:lumMod val="10000"/>
                  </a:schemeClr>
                </a:solidFill>
              </a:rPr>
              <a:t>: andreea.stan@qlab.usamv.ro</a:t>
            </a:r>
            <a:endParaRPr lang="en-US" sz="2800" dirty="0"/>
          </a:p>
          <a:p>
            <a:pPr algn="l">
              <a:spcBef>
                <a:spcPts val="300"/>
              </a:spcBef>
            </a:pPr>
            <a:r>
              <a:rPr lang="en-US" sz="2800" b="1" dirty="0">
                <a:solidFill>
                  <a:schemeClr val="bg2">
                    <a:lumMod val="10000"/>
                  </a:schemeClr>
                </a:solidFill>
              </a:rPr>
              <a:t>Phone</a:t>
            </a:r>
            <a:r>
              <a:rPr lang="ro-RO" sz="2800" b="1" dirty="0">
                <a:solidFill>
                  <a:schemeClr val="bg2">
                    <a:lumMod val="10000"/>
                  </a:schemeClr>
                </a:solidFill>
              </a:rPr>
              <a:t>:</a:t>
            </a:r>
            <a:r>
              <a:rPr lang="ro-RO" sz="2800" dirty="0">
                <a:solidFill>
                  <a:schemeClr val="bg2">
                    <a:lumMod val="10000"/>
                  </a:schemeClr>
                </a:solidFill>
              </a:rPr>
              <a:t> </a:t>
            </a:r>
            <a:r>
              <a:rPr lang="ro-RO" sz="2800" dirty="0"/>
              <a:t> </a:t>
            </a:r>
            <a:r>
              <a:rPr lang="ro-RO" sz="2800" dirty="0">
                <a:solidFill>
                  <a:schemeClr val="tx1"/>
                </a:solidFill>
              </a:rPr>
              <a:t>+40 769 716 512</a:t>
            </a:r>
            <a:endParaRPr lang="en-US" sz="2800" dirty="0">
              <a:solidFill>
                <a:schemeClr val="tx1"/>
              </a:solidFill>
            </a:endParaRPr>
          </a:p>
          <a:p>
            <a:pPr algn="l">
              <a:spcBef>
                <a:spcPts val="300"/>
              </a:spcBef>
            </a:pPr>
            <a:r>
              <a:rPr lang="fr-FR" sz="2800" b="1" dirty="0" err="1">
                <a:solidFill>
                  <a:schemeClr val="bg2">
                    <a:lumMod val="10000"/>
                  </a:schemeClr>
                </a:solidFill>
              </a:rPr>
              <a:t>Website</a:t>
            </a:r>
            <a:r>
              <a:rPr lang="fr-FR" sz="2800" b="1" dirty="0">
                <a:solidFill>
                  <a:schemeClr val="bg2">
                    <a:lumMod val="10000"/>
                  </a:schemeClr>
                </a:solidFill>
              </a:rPr>
              <a:t>:</a:t>
            </a:r>
            <a:r>
              <a:rPr lang="ro-RO" sz="2800" b="1" dirty="0">
                <a:solidFill>
                  <a:schemeClr val="bg2">
                    <a:lumMod val="10000"/>
                  </a:schemeClr>
                </a:solidFill>
              </a:rPr>
              <a:t> </a:t>
            </a:r>
            <a:r>
              <a:rPr lang="ro-RO" sz="2800" u="sng" dirty="0">
                <a:solidFill>
                  <a:srgbClr val="0000FF"/>
                </a:solidFill>
                <a:effectLst/>
                <a:latin typeface="Calibri" panose="020F0502020204030204" pitchFamily="34" charset="0"/>
                <a:ea typeface="Malgun Gothic" panose="020B0503020000020004" pitchFamily="34" charset="-127"/>
                <a:cs typeface="Calibri" panose="020F0502020204030204" pitchFamily="34" charset="0"/>
                <a:hlinkClick r:id="rId24"/>
              </a:rPr>
              <a:t>https://www.usamv.ro/index.php/ro/cercetare/competitie-interna-proiecte-cercetare-2021#contact</a:t>
            </a:r>
            <a:endParaRPr lang="en-US" sz="2800" u="sng" dirty="0">
              <a:solidFill>
                <a:srgbClr val="0000FF"/>
              </a:solidFill>
              <a:effectLst/>
              <a:latin typeface="Calibri" panose="020F0502020204030204" pitchFamily="34" charset="0"/>
              <a:ea typeface="Malgun Gothic" panose="020B0503020000020004" pitchFamily="34" charset="-127"/>
              <a:cs typeface="Calibri" panose="020F0502020204030204" pitchFamily="34" charset="0"/>
            </a:endParaRPr>
          </a:p>
          <a:p>
            <a:pPr algn="l">
              <a:spcBef>
                <a:spcPts val="300"/>
              </a:spcBef>
            </a:pPr>
            <a:r>
              <a:rPr lang="en-US" sz="3200" b="1" dirty="0">
                <a:solidFill>
                  <a:schemeClr val="tx1"/>
                </a:solidFill>
                <a:latin typeface="+mj-lt"/>
                <a:ea typeface="Calibri" pitchFamily="34" charset="0"/>
                <a:cs typeface="Times New Roman" pitchFamily="18" charset="0"/>
              </a:rPr>
              <a:t>ACKNOWLEDGEMENTS</a:t>
            </a:r>
            <a:r>
              <a:rPr lang="ro-RO" sz="3200" b="1" dirty="0">
                <a:solidFill>
                  <a:schemeClr val="tx1"/>
                </a:solidFill>
                <a:latin typeface="+mj-lt"/>
                <a:ea typeface="Calibri" pitchFamily="34" charset="0"/>
                <a:cs typeface="Times New Roman" pitchFamily="18" charset="0"/>
              </a:rPr>
              <a:t>:</a:t>
            </a:r>
            <a:r>
              <a:rPr lang="ro-RO" sz="3200" b="1" dirty="0">
                <a:latin typeface="+mj-lt"/>
                <a:ea typeface="Calibri" pitchFamily="34" charset="0"/>
                <a:cs typeface="Times New Roman" pitchFamily="18" charset="0"/>
              </a:rPr>
              <a:t> </a:t>
            </a:r>
            <a:r>
              <a:rPr lang="en-US" sz="3000" b="1" dirty="0">
                <a:solidFill>
                  <a:schemeClr val="tx1"/>
                </a:solidFill>
              </a:rPr>
              <a:t>This work was supported by a grant of the University of Agronomic Sciences and Veterinary Medicine of Bucharest, project number 2021-0031/14.07.2021, acronym </a:t>
            </a:r>
            <a:r>
              <a:rPr lang="en-US" sz="3000" b="1" dirty="0" err="1">
                <a:solidFill>
                  <a:schemeClr val="tx1"/>
                </a:solidFill>
              </a:rPr>
              <a:t>EcoLegDry</a:t>
            </a:r>
            <a:r>
              <a:rPr lang="en-US" sz="3000" b="1" dirty="0">
                <a:solidFill>
                  <a:schemeClr val="tx1"/>
                </a:solidFill>
              </a:rPr>
              <a:t>, within IPC 2021.</a:t>
            </a:r>
          </a:p>
        </p:txBody>
      </p:sp>
      <p:sp>
        <p:nvSpPr>
          <p:cNvPr id="83" name="Rectangle 82">
            <a:extLst>
              <a:ext uri="{FF2B5EF4-FFF2-40B4-BE49-F238E27FC236}">
                <a16:creationId xmlns:a16="http://schemas.microsoft.com/office/drawing/2014/main" id="{4F8039F9-4AAB-F1FE-C00E-5DE24AD1794E}"/>
              </a:ext>
            </a:extLst>
          </p:cNvPr>
          <p:cNvSpPr/>
          <p:nvPr/>
        </p:nvSpPr>
        <p:spPr>
          <a:xfrm>
            <a:off x="20596072" y="21545897"/>
            <a:ext cx="9180798" cy="2246769"/>
          </a:xfrm>
          <a:prstGeom prst="rect">
            <a:avLst/>
          </a:prstGeom>
          <a:ln w="57150">
            <a:solidFill>
              <a:srgbClr val="FF3300"/>
            </a:solidFill>
          </a:ln>
        </p:spPr>
        <p:txBody>
          <a:bodyPr wrap="square">
            <a:spAutoFit/>
          </a:bodyPr>
          <a:lstStyle/>
          <a:p>
            <a:pPr algn="just"/>
            <a:r>
              <a:rPr lang="en-US" sz="2800" dirty="0">
                <a:latin typeface="+mj-lt"/>
              </a:rPr>
              <a:t>The highest ascorbic acid content was registered by sweet potato followed by ‘Purple top white globe’ </a:t>
            </a:r>
            <a:r>
              <a:rPr lang="ro-RO" sz="2800" dirty="0">
                <a:latin typeface="+mj-lt"/>
              </a:rPr>
              <a:t>turnip</a:t>
            </a:r>
            <a:r>
              <a:rPr lang="en-US" sz="2800" dirty="0">
                <a:latin typeface="+mj-lt"/>
              </a:rPr>
              <a:t> variety. Ascorbic acid content was below limit of quantification for ‘Albino’ and ‘Chioggia’ beet varieties and for ‘</a:t>
            </a:r>
            <a:r>
              <a:rPr lang="en-US" sz="2800" dirty="0" err="1">
                <a:latin typeface="+mj-lt"/>
              </a:rPr>
              <a:t>Flakkee</a:t>
            </a:r>
            <a:r>
              <a:rPr lang="en-US" sz="2800" dirty="0">
                <a:latin typeface="+mj-lt"/>
              </a:rPr>
              <a:t>’ carrot variety.</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2466</TotalTime>
  <Words>581</Words>
  <Application>Microsoft Office PowerPoint</Application>
  <PresentationFormat>Custom</PresentationFormat>
  <Paragraphs>26</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NUTRITIONAL COMPOSITION OF FRESH ORGANIC VEGETABLES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Growth and Fruiting of Some Sweet Cherry Cultivars on SL64 Rootstock in the South-Eastern Part of Romania</dc:title>
  <dc:creator>Adrian</dc:creator>
  <cp:lastModifiedBy>Eugen BARBU</cp:lastModifiedBy>
  <cp:revision>332</cp:revision>
  <dcterms:created xsi:type="dcterms:W3CDTF">2011-08-18T08:47:05Z</dcterms:created>
  <dcterms:modified xsi:type="dcterms:W3CDTF">2022-06-02T12:18:05Z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DDC012AB-C965-4FC5-865D-E46E5D17E317</vt:lpwstr>
  </property>
  <property fmtid="{D5CDD505-2E9C-101B-9397-08002B2CF9AE}" pid="3" name="ArticulatePath">
    <vt:lpwstr>Poster_Template_2019</vt:lpwstr>
  </property>
</Properties>
</file>